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79" r:id="rId4"/>
    <p:sldId id="295" r:id="rId5"/>
    <p:sldId id="296" r:id="rId6"/>
    <p:sldId id="297" r:id="rId7"/>
    <p:sldId id="298" r:id="rId8"/>
    <p:sldId id="300" r:id="rId9"/>
    <p:sldId id="309" r:id="rId10"/>
    <p:sldId id="310" r:id="rId11"/>
    <p:sldId id="307" r:id="rId12"/>
    <p:sldId id="306" r:id="rId13"/>
    <p:sldId id="304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02" autoAdjust="0"/>
    <p:restoredTop sz="96236" autoAdjust="0"/>
  </p:normalViewPr>
  <p:slideViewPr>
    <p:cSldViewPr snapToGrid="0" showGuides="1">
      <p:cViewPr varScale="1">
        <p:scale>
          <a:sx n="106" d="100"/>
          <a:sy n="106" d="100"/>
        </p:scale>
        <p:origin x="3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6F7A2-ACE5-4EAA-A4A9-5418C39361FF}" type="datetimeFigureOut">
              <a:rPr lang="zh-CN" altLang="en-US" smtClean="0"/>
              <a:pPr/>
              <a:t>2024/1/30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CA6FF-A7CB-4F1C-9F9A-DB043AB425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70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650C-8429-4AE2-A268-963B40E0747A}" type="datetime1">
              <a:rPr lang="zh-CN" altLang="en-US" smtClean="0"/>
              <a:t>2024/1/30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70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0716-7298-4844-B654-47D39F6FE952}" type="datetime1">
              <a:rPr lang="zh-CN" altLang="en-US" smtClean="0"/>
              <a:t>2024/1/30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40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BF88-235D-40C5-87F5-6BD3BB7E3FA9}" type="datetime1">
              <a:rPr lang="zh-CN" altLang="en-US" smtClean="0"/>
              <a:t>2024/1/30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56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64FD-0425-4A97-BECB-80602CAA60A6}" type="datetime1">
              <a:rPr lang="zh-CN" altLang="en-US" smtClean="0"/>
              <a:t>2024/1/30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080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CE88-3850-4516-88C4-AB690A07ABA9}" type="datetime1">
              <a:rPr lang="zh-CN" altLang="en-US" smtClean="0"/>
              <a:t>2024/1/30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4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1BC3-564B-4F29-8CDD-92852EDE1C78}" type="datetime1">
              <a:rPr lang="zh-CN" altLang="en-US" smtClean="0"/>
              <a:t>2024/1/30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32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0EAA-1CB2-472A-B16C-9AEFD3CA4A64}" type="datetime1">
              <a:rPr lang="zh-CN" altLang="en-US" smtClean="0"/>
              <a:t>2024/1/30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38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BCDD-BF43-4C03-8208-6FA35BEA7849}" type="datetime1">
              <a:rPr lang="zh-CN" altLang="en-US" smtClean="0"/>
              <a:t>2024/1/30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184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EC34-3611-4105-B0AF-A067CEFB526B}" type="datetime1">
              <a:rPr lang="zh-CN" altLang="en-US" smtClean="0"/>
              <a:t>2024/1/30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158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7361-C0DA-427A-9EC4-083BF37A7613}" type="datetime1">
              <a:rPr lang="zh-CN" altLang="en-US" smtClean="0"/>
              <a:t>2024/1/30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065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57F0-B76D-4E51-9CEA-2B2DF61454BE}" type="datetime1">
              <a:rPr lang="zh-CN" altLang="en-US" smtClean="0"/>
              <a:t>2024/1/30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128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6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FCB65-75F2-43A9-93EA-39B4DCCFA329}" type="datetime1">
              <a:rPr lang="zh-CN" altLang="en-US" smtClean="0"/>
              <a:t>2024/1/30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A5648-3203-49D0-811F-CF5B5A0B53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62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dbiw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479812" y="1825186"/>
            <a:ext cx="3232375" cy="3207627"/>
            <a:chOff x="4985288" y="1224585"/>
            <a:chExt cx="2546888" cy="2527388"/>
          </a:xfrm>
        </p:grpSpPr>
        <p:sp>
          <p:nvSpPr>
            <p:cNvPr id="4" name="椭圆 3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629563" y="2752246"/>
            <a:ext cx="3004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costs of organization</a:t>
            </a:r>
            <a:endParaRPr lang="en-US" altLang="zh-CN" sz="1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dobe Devanagari" panose="02040503050201020203" pitchFamily="18" charset="0"/>
            </a:endParaRPr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5045242" y="584262"/>
            <a:ext cx="2016548" cy="234968"/>
          </a:xfrm>
          <a:custGeom>
            <a:avLst/>
            <a:gdLst>
              <a:gd name="T0" fmla="*/ 826 w 1255"/>
              <a:gd name="T1" fmla="*/ 94 h 234"/>
              <a:gd name="T2" fmla="*/ 1051 w 1255"/>
              <a:gd name="T3" fmla="*/ 107 h 234"/>
              <a:gd name="T4" fmla="*/ 1093 w 1255"/>
              <a:gd name="T5" fmla="*/ 107 h 234"/>
              <a:gd name="T6" fmla="*/ 1151 w 1255"/>
              <a:gd name="T7" fmla="*/ 87 h 234"/>
              <a:gd name="T8" fmla="*/ 1225 w 1255"/>
              <a:gd name="T9" fmla="*/ 118 h 234"/>
              <a:gd name="T10" fmla="*/ 1206 w 1255"/>
              <a:gd name="T11" fmla="*/ 139 h 234"/>
              <a:gd name="T12" fmla="*/ 1185 w 1255"/>
              <a:gd name="T13" fmla="*/ 102 h 234"/>
              <a:gd name="T14" fmla="*/ 1171 w 1255"/>
              <a:gd name="T15" fmla="*/ 112 h 234"/>
              <a:gd name="T16" fmla="*/ 1137 w 1255"/>
              <a:gd name="T17" fmla="*/ 119 h 234"/>
              <a:gd name="T18" fmla="*/ 1109 w 1255"/>
              <a:gd name="T19" fmla="*/ 119 h 234"/>
              <a:gd name="T20" fmla="*/ 1062 w 1255"/>
              <a:gd name="T21" fmla="*/ 116 h 234"/>
              <a:gd name="T22" fmla="*/ 841 w 1255"/>
              <a:gd name="T23" fmla="*/ 112 h 234"/>
              <a:gd name="T24" fmla="*/ 782 w 1255"/>
              <a:gd name="T25" fmla="*/ 117 h 234"/>
              <a:gd name="T26" fmla="*/ 756 w 1255"/>
              <a:gd name="T27" fmla="*/ 111 h 234"/>
              <a:gd name="T28" fmla="*/ 737 w 1255"/>
              <a:gd name="T29" fmla="*/ 118 h 234"/>
              <a:gd name="T30" fmla="*/ 717 w 1255"/>
              <a:gd name="T31" fmla="*/ 157 h 234"/>
              <a:gd name="T32" fmla="*/ 762 w 1255"/>
              <a:gd name="T33" fmla="*/ 99 h 234"/>
              <a:gd name="T34" fmla="*/ 772 w 1255"/>
              <a:gd name="T35" fmla="*/ 97 h 234"/>
              <a:gd name="T36" fmla="*/ 104 w 1255"/>
              <a:gd name="T37" fmla="*/ 87 h 234"/>
              <a:gd name="T38" fmla="*/ 30 w 1255"/>
              <a:gd name="T39" fmla="*/ 118 h 234"/>
              <a:gd name="T40" fmla="*/ 49 w 1255"/>
              <a:gd name="T41" fmla="*/ 139 h 234"/>
              <a:gd name="T42" fmla="*/ 71 w 1255"/>
              <a:gd name="T43" fmla="*/ 102 h 234"/>
              <a:gd name="T44" fmla="*/ 85 w 1255"/>
              <a:gd name="T45" fmla="*/ 112 h 234"/>
              <a:gd name="T46" fmla="*/ 118 w 1255"/>
              <a:gd name="T47" fmla="*/ 119 h 234"/>
              <a:gd name="T48" fmla="*/ 147 w 1255"/>
              <a:gd name="T49" fmla="*/ 119 h 234"/>
              <a:gd name="T50" fmla="*/ 193 w 1255"/>
              <a:gd name="T51" fmla="*/ 116 h 234"/>
              <a:gd name="T52" fmla="*/ 414 w 1255"/>
              <a:gd name="T53" fmla="*/ 112 h 234"/>
              <a:gd name="T54" fmla="*/ 474 w 1255"/>
              <a:gd name="T55" fmla="*/ 117 h 234"/>
              <a:gd name="T56" fmla="*/ 499 w 1255"/>
              <a:gd name="T57" fmla="*/ 111 h 234"/>
              <a:gd name="T58" fmla="*/ 518 w 1255"/>
              <a:gd name="T59" fmla="*/ 118 h 234"/>
              <a:gd name="T60" fmla="*/ 538 w 1255"/>
              <a:gd name="T61" fmla="*/ 157 h 234"/>
              <a:gd name="T62" fmla="*/ 494 w 1255"/>
              <a:gd name="T63" fmla="*/ 99 h 234"/>
              <a:gd name="T64" fmla="*/ 483 w 1255"/>
              <a:gd name="T65" fmla="*/ 97 h 234"/>
              <a:gd name="T66" fmla="*/ 445 w 1255"/>
              <a:gd name="T67" fmla="*/ 107 h 234"/>
              <a:gd name="T68" fmla="*/ 223 w 1255"/>
              <a:gd name="T69" fmla="*/ 107 h 234"/>
              <a:gd name="T70" fmla="*/ 178 w 1255"/>
              <a:gd name="T71" fmla="*/ 98 h 234"/>
              <a:gd name="T72" fmla="*/ 138 w 1255"/>
              <a:gd name="T73" fmla="*/ 105 h 234"/>
              <a:gd name="T74" fmla="*/ 616 w 1255"/>
              <a:gd name="T75" fmla="*/ 218 h 234"/>
              <a:gd name="T76" fmla="*/ 634 w 1255"/>
              <a:gd name="T77" fmla="*/ 202 h 234"/>
              <a:gd name="T78" fmla="*/ 635 w 1255"/>
              <a:gd name="T79" fmla="*/ 23 h 234"/>
              <a:gd name="T80" fmla="*/ 586 w 1255"/>
              <a:gd name="T81" fmla="*/ 94 h 234"/>
              <a:gd name="T82" fmla="*/ 651 w 1255"/>
              <a:gd name="T83" fmla="*/ 117 h 234"/>
              <a:gd name="T84" fmla="*/ 697 w 1255"/>
              <a:gd name="T85" fmla="*/ 69 h 234"/>
              <a:gd name="T86" fmla="*/ 710 w 1255"/>
              <a:gd name="T87" fmla="*/ 63 h 234"/>
              <a:gd name="T88" fmla="*/ 628 w 1255"/>
              <a:gd name="T89" fmla="*/ 1 h 234"/>
              <a:gd name="T90" fmla="*/ 545 w 1255"/>
              <a:gd name="T91" fmla="*/ 63 h 234"/>
              <a:gd name="T92" fmla="*/ 559 w 1255"/>
              <a:gd name="T93" fmla="*/ 69 h 234"/>
              <a:gd name="T94" fmla="*/ 611 w 1255"/>
              <a:gd name="T95" fmla="*/ 73 h 234"/>
              <a:gd name="T96" fmla="*/ 628 w 1255"/>
              <a:gd name="T97" fmla="*/ 121 h 234"/>
              <a:gd name="T98" fmla="*/ 557 w 1255"/>
              <a:gd name="T99" fmla="*/ 121 h 234"/>
              <a:gd name="T100" fmla="*/ 579 w 1255"/>
              <a:gd name="T101" fmla="*/ 116 h 234"/>
              <a:gd name="T102" fmla="*/ 568 w 1255"/>
              <a:gd name="T103" fmla="*/ 139 h 234"/>
              <a:gd name="T104" fmla="*/ 570 w 1255"/>
              <a:gd name="T105" fmla="*/ 159 h 234"/>
              <a:gd name="T106" fmla="*/ 604 w 1255"/>
              <a:gd name="T107" fmla="*/ 187 h 234"/>
              <a:gd name="T108" fmla="*/ 557 w 1255"/>
              <a:gd name="T109" fmla="*/ 131 h 234"/>
              <a:gd name="T110" fmla="*/ 703 w 1255"/>
              <a:gd name="T111" fmla="*/ 103 h 234"/>
              <a:gd name="T112" fmla="*/ 675 w 1255"/>
              <a:gd name="T113" fmla="*/ 107 h 234"/>
              <a:gd name="T114" fmla="*/ 693 w 1255"/>
              <a:gd name="T115" fmla="*/ 145 h 234"/>
              <a:gd name="T116" fmla="*/ 677 w 1255"/>
              <a:gd name="T117" fmla="*/ 151 h 234"/>
              <a:gd name="T118" fmla="*/ 651 w 1255"/>
              <a:gd name="T119" fmla="*/ 175 h 234"/>
              <a:gd name="T120" fmla="*/ 686 w 1255"/>
              <a:gd name="T121" fmla="*/ 18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55" h="234">
                <a:moveTo>
                  <a:pt x="791" y="101"/>
                </a:moveTo>
                <a:cubicBezTo>
                  <a:pt x="793" y="103"/>
                  <a:pt x="794" y="105"/>
                  <a:pt x="795" y="107"/>
                </a:cubicBezTo>
                <a:cubicBezTo>
                  <a:pt x="810" y="107"/>
                  <a:pt x="810" y="107"/>
                  <a:pt x="810" y="107"/>
                </a:cubicBezTo>
                <a:cubicBezTo>
                  <a:pt x="810" y="107"/>
                  <a:pt x="810" y="106"/>
                  <a:pt x="811" y="105"/>
                </a:cubicBezTo>
                <a:cubicBezTo>
                  <a:pt x="812" y="99"/>
                  <a:pt x="819" y="94"/>
                  <a:pt x="826" y="94"/>
                </a:cubicBezTo>
                <a:cubicBezTo>
                  <a:pt x="833" y="94"/>
                  <a:pt x="839" y="99"/>
                  <a:pt x="841" y="105"/>
                </a:cubicBezTo>
                <a:cubicBezTo>
                  <a:pt x="841" y="106"/>
                  <a:pt x="841" y="107"/>
                  <a:pt x="841" y="107"/>
                </a:cubicBezTo>
                <a:cubicBezTo>
                  <a:pt x="1032" y="107"/>
                  <a:pt x="1032" y="107"/>
                  <a:pt x="1032" y="107"/>
                </a:cubicBezTo>
                <a:cubicBezTo>
                  <a:pt x="1033" y="103"/>
                  <a:pt x="1037" y="100"/>
                  <a:pt x="1042" y="100"/>
                </a:cubicBezTo>
                <a:cubicBezTo>
                  <a:pt x="1046" y="100"/>
                  <a:pt x="1050" y="103"/>
                  <a:pt x="1051" y="107"/>
                </a:cubicBezTo>
                <a:cubicBezTo>
                  <a:pt x="1052" y="107"/>
                  <a:pt x="1052" y="107"/>
                  <a:pt x="1052" y="107"/>
                </a:cubicBezTo>
                <a:cubicBezTo>
                  <a:pt x="1055" y="106"/>
                  <a:pt x="1059" y="104"/>
                  <a:pt x="1062" y="103"/>
                </a:cubicBezTo>
                <a:cubicBezTo>
                  <a:pt x="1067" y="100"/>
                  <a:pt x="1072" y="98"/>
                  <a:pt x="1078" y="98"/>
                </a:cubicBezTo>
                <a:cubicBezTo>
                  <a:pt x="1082" y="98"/>
                  <a:pt x="1086" y="99"/>
                  <a:pt x="1089" y="102"/>
                </a:cubicBezTo>
                <a:cubicBezTo>
                  <a:pt x="1091" y="103"/>
                  <a:pt x="1092" y="105"/>
                  <a:pt x="1093" y="107"/>
                </a:cubicBezTo>
                <a:cubicBezTo>
                  <a:pt x="1099" y="107"/>
                  <a:pt x="1099" y="107"/>
                  <a:pt x="1099" y="107"/>
                </a:cubicBezTo>
                <a:cubicBezTo>
                  <a:pt x="1100" y="103"/>
                  <a:pt x="1104" y="100"/>
                  <a:pt x="1109" y="100"/>
                </a:cubicBezTo>
                <a:cubicBezTo>
                  <a:pt x="1112" y="100"/>
                  <a:pt x="1116" y="102"/>
                  <a:pt x="1117" y="105"/>
                </a:cubicBezTo>
                <a:cubicBezTo>
                  <a:pt x="1121" y="101"/>
                  <a:pt x="1125" y="97"/>
                  <a:pt x="1129" y="94"/>
                </a:cubicBezTo>
                <a:cubicBezTo>
                  <a:pt x="1136" y="90"/>
                  <a:pt x="1143" y="87"/>
                  <a:pt x="1151" y="87"/>
                </a:cubicBezTo>
                <a:cubicBezTo>
                  <a:pt x="1169" y="87"/>
                  <a:pt x="1183" y="100"/>
                  <a:pt x="1199" y="106"/>
                </a:cubicBezTo>
                <a:cubicBezTo>
                  <a:pt x="1209" y="109"/>
                  <a:pt x="1219" y="110"/>
                  <a:pt x="1228" y="108"/>
                </a:cubicBezTo>
                <a:cubicBezTo>
                  <a:pt x="1238" y="107"/>
                  <a:pt x="1248" y="103"/>
                  <a:pt x="1255" y="96"/>
                </a:cubicBezTo>
                <a:cubicBezTo>
                  <a:pt x="1253" y="105"/>
                  <a:pt x="1247" y="113"/>
                  <a:pt x="1239" y="117"/>
                </a:cubicBezTo>
                <a:cubicBezTo>
                  <a:pt x="1234" y="118"/>
                  <a:pt x="1230" y="119"/>
                  <a:pt x="1225" y="118"/>
                </a:cubicBezTo>
                <a:cubicBezTo>
                  <a:pt x="1219" y="117"/>
                  <a:pt x="1214" y="114"/>
                  <a:pt x="1208" y="112"/>
                </a:cubicBezTo>
                <a:cubicBezTo>
                  <a:pt x="1208" y="112"/>
                  <a:pt x="1208" y="112"/>
                  <a:pt x="1208" y="112"/>
                </a:cubicBezTo>
                <a:cubicBezTo>
                  <a:pt x="1210" y="114"/>
                  <a:pt x="1212" y="117"/>
                  <a:pt x="1214" y="119"/>
                </a:cubicBezTo>
                <a:cubicBezTo>
                  <a:pt x="1216" y="122"/>
                  <a:pt x="1218" y="125"/>
                  <a:pt x="1218" y="128"/>
                </a:cubicBezTo>
                <a:cubicBezTo>
                  <a:pt x="1219" y="136"/>
                  <a:pt x="1212" y="141"/>
                  <a:pt x="1206" y="139"/>
                </a:cubicBezTo>
                <a:cubicBezTo>
                  <a:pt x="1203" y="138"/>
                  <a:pt x="1201" y="135"/>
                  <a:pt x="1200" y="133"/>
                </a:cubicBezTo>
                <a:cubicBezTo>
                  <a:pt x="1199" y="130"/>
                  <a:pt x="1198" y="126"/>
                  <a:pt x="1197" y="123"/>
                </a:cubicBezTo>
                <a:cubicBezTo>
                  <a:pt x="1196" y="120"/>
                  <a:pt x="1196" y="117"/>
                  <a:pt x="1194" y="114"/>
                </a:cubicBezTo>
                <a:cubicBezTo>
                  <a:pt x="1192" y="109"/>
                  <a:pt x="1189" y="105"/>
                  <a:pt x="1185" y="102"/>
                </a:cubicBezTo>
                <a:cubicBezTo>
                  <a:pt x="1185" y="102"/>
                  <a:pt x="1185" y="102"/>
                  <a:pt x="1185" y="102"/>
                </a:cubicBezTo>
                <a:cubicBezTo>
                  <a:pt x="1186" y="105"/>
                  <a:pt x="1187" y="107"/>
                  <a:pt x="1187" y="110"/>
                </a:cubicBezTo>
                <a:cubicBezTo>
                  <a:pt x="1188" y="113"/>
                  <a:pt x="1188" y="116"/>
                  <a:pt x="1187" y="119"/>
                </a:cubicBezTo>
                <a:cubicBezTo>
                  <a:pt x="1187" y="122"/>
                  <a:pt x="1185" y="124"/>
                  <a:pt x="1183" y="125"/>
                </a:cubicBezTo>
                <a:cubicBezTo>
                  <a:pt x="1180" y="126"/>
                  <a:pt x="1176" y="124"/>
                  <a:pt x="1174" y="122"/>
                </a:cubicBezTo>
                <a:cubicBezTo>
                  <a:pt x="1171" y="120"/>
                  <a:pt x="1171" y="116"/>
                  <a:pt x="1171" y="112"/>
                </a:cubicBezTo>
                <a:cubicBezTo>
                  <a:pt x="1170" y="108"/>
                  <a:pt x="1170" y="104"/>
                  <a:pt x="1169" y="101"/>
                </a:cubicBezTo>
                <a:cubicBezTo>
                  <a:pt x="1165" y="92"/>
                  <a:pt x="1152" y="91"/>
                  <a:pt x="1144" y="94"/>
                </a:cubicBezTo>
                <a:cubicBezTo>
                  <a:pt x="1144" y="95"/>
                  <a:pt x="1144" y="95"/>
                  <a:pt x="1144" y="95"/>
                </a:cubicBezTo>
                <a:cubicBezTo>
                  <a:pt x="1150" y="97"/>
                  <a:pt x="1157" y="102"/>
                  <a:pt x="1159" y="108"/>
                </a:cubicBezTo>
                <a:cubicBezTo>
                  <a:pt x="1163" y="121"/>
                  <a:pt x="1151" y="129"/>
                  <a:pt x="1137" y="119"/>
                </a:cubicBezTo>
                <a:cubicBezTo>
                  <a:pt x="1134" y="117"/>
                  <a:pt x="1130" y="115"/>
                  <a:pt x="1127" y="113"/>
                </a:cubicBezTo>
                <a:cubicBezTo>
                  <a:pt x="1125" y="112"/>
                  <a:pt x="1122" y="111"/>
                  <a:pt x="1119" y="111"/>
                </a:cubicBezTo>
                <a:cubicBezTo>
                  <a:pt x="1119" y="111"/>
                  <a:pt x="1119" y="110"/>
                  <a:pt x="1118" y="111"/>
                </a:cubicBezTo>
                <a:cubicBezTo>
                  <a:pt x="1118" y="112"/>
                  <a:pt x="1118" y="112"/>
                  <a:pt x="1118" y="112"/>
                </a:cubicBezTo>
                <a:cubicBezTo>
                  <a:pt x="1117" y="116"/>
                  <a:pt x="1113" y="119"/>
                  <a:pt x="1109" y="119"/>
                </a:cubicBezTo>
                <a:cubicBezTo>
                  <a:pt x="1104" y="119"/>
                  <a:pt x="1100" y="116"/>
                  <a:pt x="1099" y="112"/>
                </a:cubicBezTo>
                <a:cubicBezTo>
                  <a:pt x="1093" y="112"/>
                  <a:pt x="1093" y="112"/>
                  <a:pt x="1093" y="112"/>
                </a:cubicBezTo>
                <a:cubicBezTo>
                  <a:pt x="1092" y="114"/>
                  <a:pt x="1091" y="116"/>
                  <a:pt x="1089" y="117"/>
                </a:cubicBezTo>
                <a:cubicBezTo>
                  <a:pt x="1086" y="120"/>
                  <a:pt x="1082" y="121"/>
                  <a:pt x="1078" y="121"/>
                </a:cubicBezTo>
                <a:cubicBezTo>
                  <a:pt x="1072" y="121"/>
                  <a:pt x="1067" y="118"/>
                  <a:pt x="1062" y="116"/>
                </a:cubicBezTo>
                <a:cubicBezTo>
                  <a:pt x="1059" y="115"/>
                  <a:pt x="1055" y="113"/>
                  <a:pt x="1052" y="112"/>
                </a:cubicBezTo>
                <a:cubicBezTo>
                  <a:pt x="1051" y="112"/>
                  <a:pt x="1051" y="112"/>
                  <a:pt x="1051" y="112"/>
                </a:cubicBezTo>
                <a:cubicBezTo>
                  <a:pt x="1050" y="116"/>
                  <a:pt x="1046" y="119"/>
                  <a:pt x="1042" y="119"/>
                </a:cubicBezTo>
                <a:cubicBezTo>
                  <a:pt x="1037" y="119"/>
                  <a:pt x="1033" y="116"/>
                  <a:pt x="1032" y="112"/>
                </a:cubicBezTo>
                <a:cubicBezTo>
                  <a:pt x="841" y="112"/>
                  <a:pt x="841" y="112"/>
                  <a:pt x="841" y="112"/>
                </a:cubicBezTo>
                <a:cubicBezTo>
                  <a:pt x="840" y="119"/>
                  <a:pt x="834" y="125"/>
                  <a:pt x="826" y="125"/>
                </a:cubicBezTo>
                <a:cubicBezTo>
                  <a:pt x="818" y="125"/>
                  <a:pt x="811" y="119"/>
                  <a:pt x="810" y="112"/>
                </a:cubicBezTo>
                <a:cubicBezTo>
                  <a:pt x="795" y="112"/>
                  <a:pt x="795" y="112"/>
                  <a:pt x="795" y="112"/>
                </a:cubicBezTo>
                <a:cubicBezTo>
                  <a:pt x="794" y="114"/>
                  <a:pt x="792" y="116"/>
                  <a:pt x="790" y="117"/>
                </a:cubicBezTo>
                <a:cubicBezTo>
                  <a:pt x="787" y="119"/>
                  <a:pt x="784" y="118"/>
                  <a:pt x="782" y="117"/>
                </a:cubicBezTo>
                <a:cubicBezTo>
                  <a:pt x="778" y="116"/>
                  <a:pt x="775" y="115"/>
                  <a:pt x="773" y="113"/>
                </a:cubicBezTo>
                <a:cubicBezTo>
                  <a:pt x="770" y="111"/>
                  <a:pt x="767" y="110"/>
                  <a:pt x="764" y="108"/>
                </a:cubicBezTo>
                <a:cubicBezTo>
                  <a:pt x="759" y="107"/>
                  <a:pt x="754" y="107"/>
                  <a:pt x="749" y="107"/>
                </a:cubicBezTo>
                <a:cubicBezTo>
                  <a:pt x="749" y="108"/>
                  <a:pt x="749" y="108"/>
                  <a:pt x="749" y="108"/>
                </a:cubicBezTo>
                <a:cubicBezTo>
                  <a:pt x="752" y="108"/>
                  <a:pt x="754" y="110"/>
                  <a:pt x="756" y="111"/>
                </a:cubicBezTo>
                <a:cubicBezTo>
                  <a:pt x="759" y="113"/>
                  <a:pt x="761" y="115"/>
                  <a:pt x="763" y="117"/>
                </a:cubicBezTo>
                <a:cubicBezTo>
                  <a:pt x="764" y="119"/>
                  <a:pt x="766" y="122"/>
                  <a:pt x="764" y="125"/>
                </a:cubicBezTo>
                <a:cubicBezTo>
                  <a:pt x="763" y="127"/>
                  <a:pt x="759" y="129"/>
                  <a:pt x="756" y="129"/>
                </a:cubicBezTo>
                <a:cubicBezTo>
                  <a:pt x="752" y="129"/>
                  <a:pt x="749" y="127"/>
                  <a:pt x="747" y="125"/>
                </a:cubicBezTo>
                <a:cubicBezTo>
                  <a:pt x="744" y="122"/>
                  <a:pt x="741" y="119"/>
                  <a:pt x="737" y="118"/>
                </a:cubicBezTo>
                <a:cubicBezTo>
                  <a:pt x="728" y="115"/>
                  <a:pt x="719" y="124"/>
                  <a:pt x="715" y="132"/>
                </a:cubicBezTo>
                <a:cubicBezTo>
                  <a:pt x="715" y="132"/>
                  <a:pt x="715" y="132"/>
                  <a:pt x="715" y="132"/>
                </a:cubicBezTo>
                <a:cubicBezTo>
                  <a:pt x="721" y="129"/>
                  <a:pt x="730" y="127"/>
                  <a:pt x="736" y="130"/>
                </a:cubicBezTo>
                <a:cubicBezTo>
                  <a:pt x="748" y="136"/>
                  <a:pt x="745" y="151"/>
                  <a:pt x="729" y="154"/>
                </a:cubicBezTo>
                <a:cubicBezTo>
                  <a:pt x="725" y="155"/>
                  <a:pt x="721" y="156"/>
                  <a:pt x="717" y="157"/>
                </a:cubicBezTo>
                <a:cubicBezTo>
                  <a:pt x="715" y="158"/>
                  <a:pt x="712" y="159"/>
                  <a:pt x="710" y="161"/>
                </a:cubicBezTo>
                <a:cubicBezTo>
                  <a:pt x="709" y="162"/>
                  <a:pt x="707" y="164"/>
                  <a:pt x="707" y="166"/>
                </a:cubicBezTo>
                <a:cubicBezTo>
                  <a:pt x="705" y="158"/>
                  <a:pt x="704" y="150"/>
                  <a:pt x="705" y="143"/>
                </a:cubicBezTo>
                <a:cubicBezTo>
                  <a:pt x="706" y="135"/>
                  <a:pt x="710" y="127"/>
                  <a:pt x="715" y="121"/>
                </a:cubicBezTo>
                <a:cubicBezTo>
                  <a:pt x="727" y="108"/>
                  <a:pt x="746" y="107"/>
                  <a:pt x="762" y="99"/>
                </a:cubicBezTo>
                <a:cubicBezTo>
                  <a:pt x="770" y="95"/>
                  <a:pt x="778" y="88"/>
                  <a:pt x="783" y="80"/>
                </a:cubicBezTo>
                <a:cubicBezTo>
                  <a:pt x="789" y="72"/>
                  <a:pt x="793" y="62"/>
                  <a:pt x="793" y="52"/>
                </a:cubicBezTo>
                <a:cubicBezTo>
                  <a:pt x="798" y="60"/>
                  <a:pt x="800" y="70"/>
                  <a:pt x="796" y="78"/>
                </a:cubicBezTo>
                <a:cubicBezTo>
                  <a:pt x="795" y="83"/>
                  <a:pt x="792" y="86"/>
                  <a:pt x="788" y="89"/>
                </a:cubicBezTo>
                <a:cubicBezTo>
                  <a:pt x="783" y="93"/>
                  <a:pt x="778" y="95"/>
                  <a:pt x="772" y="97"/>
                </a:cubicBezTo>
                <a:cubicBezTo>
                  <a:pt x="772" y="97"/>
                  <a:pt x="772" y="97"/>
                  <a:pt x="772" y="97"/>
                </a:cubicBezTo>
                <a:cubicBezTo>
                  <a:pt x="775" y="97"/>
                  <a:pt x="778" y="97"/>
                  <a:pt x="782" y="98"/>
                </a:cubicBezTo>
                <a:cubicBezTo>
                  <a:pt x="785" y="98"/>
                  <a:pt x="788" y="99"/>
                  <a:pt x="791" y="101"/>
                </a:cubicBezTo>
                <a:close/>
                <a:moveTo>
                  <a:pt x="126" y="94"/>
                </a:moveTo>
                <a:cubicBezTo>
                  <a:pt x="120" y="90"/>
                  <a:pt x="112" y="87"/>
                  <a:pt x="104" y="87"/>
                </a:cubicBezTo>
                <a:cubicBezTo>
                  <a:pt x="86" y="87"/>
                  <a:pt x="72" y="100"/>
                  <a:pt x="56" y="106"/>
                </a:cubicBezTo>
                <a:cubicBezTo>
                  <a:pt x="47" y="109"/>
                  <a:pt x="37" y="110"/>
                  <a:pt x="27" y="108"/>
                </a:cubicBezTo>
                <a:cubicBezTo>
                  <a:pt x="17" y="107"/>
                  <a:pt x="8" y="103"/>
                  <a:pt x="0" y="96"/>
                </a:cubicBezTo>
                <a:cubicBezTo>
                  <a:pt x="2" y="105"/>
                  <a:pt x="8" y="113"/>
                  <a:pt x="17" y="117"/>
                </a:cubicBezTo>
                <a:cubicBezTo>
                  <a:pt x="21" y="118"/>
                  <a:pt x="26" y="119"/>
                  <a:pt x="30" y="118"/>
                </a:cubicBezTo>
                <a:cubicBezTo>
                  <a:pt x="36" y="117"/>
                  <a:pt x="42" y="114"/>
                  <a:pt x="47" y="112"/>
                </a:cubicBezTo>
                <a:cubicBezTo>
                  <a:pt x="47" y="112"/>
                  <a:pt x="47" y="112"/>
                  <a:pt x="47" y="112"/>
                </a:cubicBezTo>
                <a:cubicBezTo>
                  <a:pt x="45" y="114"/>
                  <a:pt x="43" y="117"/>
                  <a:pt x="41" y="119"/>
                </a:cubicBezTo>
                <a:cubicBezTo>
                  <a:pt x="39" y="122"/>
                  <a:pt x="38" y="125"/>
                  <a:pt x="37" y="128"/>
                </a:cubicBezTo>
                <a:cubicBezTo>
                  <a:pt x="36" y="136"/>
                  <a:pt x="43" y="141"/>
                  <a:pt x="49" y="139"/>
                </a:cubicBezTo>
                <a:cubicBezTo>
                  <a:pt x="52" y="138"/>
                  <a:pt x="54" y="135"/>
                  <a:pt x="55" y="133"/>
                </a:cubicBezTo>
                <a:cubicBezTo>
                  <a:pt x="57" y="130"/>
                  <a:pt x="58" y="126"/>
                  <a:pt x="58" y="123"/>
                </a:cubicBezTo>
                <a:cubicBezTo>
                  <a:pt x="59" y="120"/>
                  <a:pt x="60" y="117"/>
                  <a:pt x="61" y="114"/>
                </a:cubicBezTo>
                <a:cubicBezTo>
                  <a:pt x="63" y="109"/>
                  <a:pt x="66" y="105"/>
                  <a:pt x="70" y="102"/>
                </a:cubicBezTo>
                <a:cubicBezTo>
                  <a:pt x="71" y="102"/>
                  <a:pt x="71" y="102"/>
                  <a:pt x="71" y="102"/>
                </a:cubicBezTo>
                <a:cubicBezTo>
                  <a:pt x="69" y="105"/>
                  <a:pt x="68" y="107"/>
                  <a:pt x="68" y="110"/>
                </a:cubicBezTo>
                <a:cubicBezTo>
                  <a:pt x="68" y="113"/>
                  <a:pt x="67" y="116"/>
                  <a:pt x="68" y="119"/>
                </a:cubicBezTo>
                <a:cubicBezTo>
                  <a:pt x="69" y="122"/>
                  <a:pt x="70" y="124"/>
                  <a:pt x="72" y="125"/>
                </a:cubicBezTo>
                <a:cubicBezTo>
                  <a:pt x="75" y="126"/>
                  <a:pt x="79" y="124"/>
                  <a:pt x="81" y="122"/>
                </a:cubicBezTo>
                <a:cubicBezTo>
                  <a:pt x="84" y="120"/>
                  <a:pt x="84" y="116"/>
                  <a:pt x="85" y="112"/>
                </a:cubicBezTo>
                <a:cubicBezTo>
                  <a:pt x="85" y="108"/>
                  <a:pt x="85" y="104"/>
                  <a:pt x="86" y="101"/>
                </a:cubicBezTo>
                <a:cubicBezTo>
                  <a:pt x="91" y="92"/>
                  <a:pt x="103" y="91"/>
                  <a:pt x="111" y="94"/>
                </a:cubicBezTo>
                <a:cubicBezTo>
                  <a:pt x="111" y="95"/>
                  <a:pt x="111" y="95"/>
                  <a:pt x="111" y="95"/>
                </a:cubicBezTo>
                <a:cubicBezTo>
                  <a:pt x="105" y="97"/>
                  <a:pt x="98" y="102"/>
                  <a:pt x="96" y="108"/>
                </a:cubicBezTo>
                <a:cubicBezTo>
                  <a:pt x="92" y="121"/>
                  <a:pt x="105" y="129"/>
                  <a:pt x="118" y="119"/>
                </a:cubicBezTo>
                <a:cubicBezTo>
                  <a:pt x="122" y="117"/>
                  <a:pt x="125" y="115"/>
                  <a:pt x="128" y="113"/>
                </a:cubicBezTo>
                <a:cubicBezTo>
                  <a:pt x="131" y="112"/>
                  <a:pt x="133" y="111"/>
                  <a:pt x="136" y="111"/>
                </a:cubicBezTo>
                <a:cubicBezTo>
                  <a:pt x="136" y="111"/>
                  <a:pt x="137" y="110"/>
                  <a:pt x="137" y="111"/>
                </a:cubicBezTo>
                <a:cubicBezTo>
                  <a:pt x="137" y="112"/>
                  <a:pt x="137" y="112"/>
                  <a:pt x="137" y="112"/>
                </a:cubicBezTo>
                <a:cubicBezTo>
                  <a:pt x="138" y="116"/>
                  <a:pt x="142" y="119"/>
                  <a:pt x="147" y="119"/>
                </a:cubicBezTo>
                <a:cubicBezTo>
                  <a:pt x="151" y="119"/>
                  <a:pt x="155" y="116"/>
                  <a:pt x="156" y="112"/>
                </a:cubicBezTo>
                <a:cubicBezTo>
                  <a:pt x="162" y="112"/>
                  <a:pt x="162" y="112"/>
                  <a:pt x="162" y="112"/>
                </a:cubicBezTo>
                <a:cubicBezTo>
                  <a:pt x="163" y="114"/>
                  <a:pt x="164" y="116"/>
                  <a:pt x="166" y="117"/>
                </a:cubicBezTo>
                <a:cubicBezTo>
                  <a:pt x="169" y="120"/>
                  <a:pt x="174" y="121"/>
                  <a:pt x="178" y="121"/>
                </a:cubicBezTo>
                <a:cubicBezTo>
                  <a:pt x="183" y="121"/>
                  <a:pt x="188" y="118"/>
                  <a:pt x="193" y="116"/>
                </a:cubicBezTo>
                <a:cubicBezTo>
                  <a:pt x="197" y="115"/>
                  <a:pt x="200" y="113"/>
                  <a:pt x="204" y="112"/>
                </a:cubicBezTo>
                <a:cubicBezTo>
                  <a:pt x="204" y="112"/>
                  <a:pt x="204" y="112"/>
                  <a:pt x="204" y="112"/>
                </a:cubicBezTo>
                <a:cubicBezTo>
                  <a:pt x="205" y="116"/>
                  <a:pt x="209" y="119"/>
                  <a:pt x="214" y="119"/>
                </a:cubicBezTo>
                <a:cubicBezTo>
                  <a:pt x="218" y="119"/>
                  <a:pt x="222" y="116"/>
                  <a:pt x="223" y="112"/>
                </a:cubicBezTo>
                <a:cubicBezTo>
                  <a:pt x="414" y="112"/>
                  <a:pt x="414" y="112"/>
                  <a:pt x="414" y="112"/>
                </a:cubicBezTo>
                <a:cubicBezTo>
                  <a:pt x="415" y="119"/>
                  <a:pt x="422" y="125"/>
                  <a:pt x="430" y="125"/>
                </a:cubicBezTo>
                <a:cubicBezTo>
                  <a:pt x="438" y="125"/>
                  <a:pt x="444" y="119"/>
                  <a:pt x="445" y="112"/>
                </a:cubicBezTo>
                <a:cubicBezTo>
                  <a:pt x="461" y="112"/>
                  <a:pt x="461" y="112"/>
                  <a:pt x="461" y="112"/>
                </a:cubicBezTo>
                <a:cubicBezTo>
                  <a:pt x="461" y="114"/>
                  <a:pt x="463" y="116"/>
                  <a:pt x="465" y="117"/>
                </a:cubicBezTo>
                <a:cubicBezTo>
                  <a:pt x="468" y="119"/>
                  <a:pt x="471" y="118"/>
                  <a:pt x="474" y="117"/>
                </a:cubicBezTo>
                <a:cubicBezTo>
                  <a:pt x="477" y="116"/>
                  <a:pt x="480" y="115"/>
                  <a:pt x="483" y="113"/>
                </a:cubicBezTo>
                <a:cubicBezTo>
                  <a:pt x="486" y="111"/>
                  <a:pt x="488" y="110"/>
                  <a:pt x="491" y="108"/>
                </a:cubicBezTo>
                <a:cubicBezTo>
                  <a:pt x="496" y="107"/>
                  <a:pt x="501" y="107"/>
                  <a:pt x="506" y="107"/>
                </a:cubicBezTo>
                <a:cubicBezTo>
                  <a:pt x="506" y="108"/>
                  <a:pt x="506" y="108"/>
                  <a:pt x="506" y="108"/>
                </a:cubicBezTo>
                <a:cubicBezTo>
                  <a:pt x="504" y="108"/>
                  <a:pt x="501" y="110"/>
                  <a:pt x="499" y="111"/>
                </a:cubicBezTo>
                <a:cubicBezTo>
                  <a:pt x="496" y="113"/>
                  <a:pt x="494" y="115"/>
                  <a:pt x="492" y="117"/>
                </a:cubicBezTo>
                <a:cubicBezTo>
                  <a:pt x="491" y="119"/>
                  <a:pt x="490" y="122"/>
                  <a:pt x="491" y="125"/>
                </a:cubicBezTo>
                <a:cubicBezTo>
                  <a:pt x="492" y="127"/>
                  <a:pt x="496" y="129"/>
                  <a:pt x="499" y="129"/>
                </a:cubicBezTo>
                <a:cubicBezTo>
                  <a:pt x="503" y="129"/>
                  <a:pt x="506" y="127"/>
                  <a:pt x="509" y="125"/>
                </a:cubicBezTo>
                <a:cubicBezTo>
                  <a:pt x="512" y="122"/>
                  <a:pt x="515" y="119"/>
                  <a:pt x="518" y="118"/>
                </a:cubicBezTo>
                <a:cubicBezTo>
                  <a:pt x="528" y="115"/>
                  <a:pt x="536" y="124"/>
                  <a:pt x="540" y="132"/>
                </a:cubicBezTo>
                <a:cubicBezTo>
                  <a:pt x="540" y="132"/>
                  <a:pt x="540" y="132"/>
                  <a:pt x="540" y="132"/>
                </a:cubicBezTo>
                <a:cubicBezTo>
                  <a:pt x="534" y="129"/>
                  <a:pt x="526" y="127"/>
                  <a:pt x="520" y="130"/>
                </a:cubicBezTo>
                <a:cubicBezTo>
                  <a:pt x="508" y="136"/>
                  <a:pt x="510" y="151"/>
                  <a:pt x="527" y="154"/>
                </a:cubicBezTo>
                <a:cubicBezTo>
                  <a:pt x="530" y="155"/>
                  <a:pt x="535" y="156"/>
                  <a:pt x="538" y="157"/>
                </a:cubicBezTo>
                <a:cubicBezTo>
                  <a:pt x="541" y="158"/>
                  <a:pt x="543" y="159"/>
                  <a:pt x="545" y="161"/>
                </a:cubicBezTo>
                <a:cubicBezTo>
                  <a:pt x="547" y="162"/>
                  <a:pt x="548" y="164"/>
                  <a:pt x="549" y="166"/>
                </a:cubicBezTo>
                <a:cubicBezTo>
                  <a:pt x="551" y="158"/>
                  <a:pt x="551" y="150"/>
                  <a:pt x="550" y="143"/>
                </a:cubicBezTo>
                <a:cubicBezTo>
                  <a:pt x="549" y="135"/>
                  <a:pt x="545" y="127"/>
                  <a:pt x="540" y="121"/>
                </a:cubicBezTo>
                <a:cubicBezTo>
                  <a:pt x="528" y="108"/>
                  <a:pt x="509" y="107"/>
                  <a:pt x="494" y="99"/>
                </a:cubicBezTo>
                <a:cubicBezTo>
                  <a:pt x="485" y="95"/>
                  <a:pt x="477" y="88"/>
                  <a:pt x="472" y="80"/>
                </a:cubicBezTo>
                <a:cubicBezTo>
                  <a:pt x="466" y="72"/>
                  <a:pt x="462" y="62"/>
                  <a:pt x="462" y="52"/>
                </a:cubicBezTo>
                <a:cubicBezTo>
                  <a:pt x="457" y="60"/>
                  <a:pt x="455" y="70"/>
                  <a:pt x="459" y="78"/>
                </a:cubicBezTo>
                <a:cubicBezTo>
                  <a:pt x="461" y="83"/>
                  <a:pt x="464" y="86"/>
                  <a:pt x="467" y="89"/>
                </a:cubicBezTo>
                <a:cubicBezTo>
                  <a:pt x="472" y="93"/>
                  <a:pt x="478" y="95"/>
                  <a:pt x="483" y="97"/>
                </a:cubicBezTo>
                <a:cubicBezTo>
                  <a:pt x="483" y="97"/>
                  <a:pt x="483" y="97"/>
                  <a:pt x="483" y="97"/>
                </a:cubicBezTo>
                <a:cubicBezTo>
                  <a:pt x="480" y="97"/>
                  <a:pt x="477" y="97"/>
                  <a:pt x="474" y="98"/>
                </a:cubicBezTo>
                <a:cubicBezTo>
                  <a:pt x="470" y="98"/>
                  <a:pt x="467" y="99"/>
                  <a:pt x="464" y="101"/>
                </a:cubicBezTo>
                <a:cubicBezTo>
                  <a:pt x="462" y="103"/>
                  <a:pt x="461" y="105"/>
                  <a:pt x="461" y="107"/>
                </a:cubicBezTo>
                <a:cubicBezTo>
                  <a:pt x="445" y="107"/>
                  <a:pt x="445" y="107"/>
                  <a:pt x="445" y="107"/>
                </a:cubicBezTo>
                <a:cubicBezTo>
                  <a:pt x="445" y="107"/>
                  <a:pt x="445" y="106"/>
                  <a:pt x="445" y="105"/>
                </a:cubicBezTo>
                <a:cubicBezTo>
                  <a:pt x="443" y="99"/>
                  <a:pt x="437" y="94"/>
                  <a:pt x="430" y="94"/>
                </a:cubicBezTo>
                <a:cubicBezTo>
                  <a:pt x="422" y="94"/>
                  <a:pt x="416" y="99"/>
                  <a:pt x="414" y="105"/>
                </a:cubicBezTo>
                <a:cubicBezTo>
                  <a:pt x="414" y="106"/>
                  <a:pt x="414" y="107"/>
                  <a:pt x="414" y="107"/>
                </a:cubicBezTo>
                <a:cubicBezTo>
                  <a:pt x="223" y="107"/>
                  <a:pt x="223" y="107"/>
                  <a:pt x="223" y="107"/>
                </a:cubicBezTo>
                <a:cubicBezTo>
                  <a:pt x="222" y="103"/>
                  <a:pt x="218" y="100"/>
                  <a:pt x="214" y="100"/>
                </a:cubicBezTo>
                <a:cubicBezTo>
                  <a:pt x="209" y="100"/>
                  <a:pt x="205" y="103"/>
                  <a:pt x="204" y="107"/>
                </a:cubicBezTo>
                <a:cubicBezTo>
                  <a:pt x="204" y="107"/>
                  <a:pt x="204" y="107"/>
                  <a:pt x="204" y="107"/>
                </a:cubicBezTo>
                <a:cubicBezTo>
                  <a:pt x="200" y="106"/>
                  <a:pt x="197" y="104"/>
                  <a:pt x="193" y="103"/>
                </a:cubicBezTo>
                <a:cubicBezTo>
                  <a:pt x="188" y="100"/>
                  <a:pt x="183" y="98"/>
                  <a:pt x="178" y="98"/>
                </a:cubicBezTo>
                <a:cubicBezTo>
                  <a:pt x="174" y="98"/>
                  <a:pt x="169" y="99"/>
                  <a:pt x="166" y="102"/>
                </a:cubicBezTo>
                <a:cubicBezTo>
                  <a:pt x="165" y="103"/>
                  <a:pt x="163" y="105"/>
                  <a:pt x="162" y="107"/>
                </a:cubicBezTo>
                <a:cubicBezTo>
                  <a:pt x="156" y="107"/>
                  <a:pt x="156" y="107"/>
                  <a:pt x="156" y="107"/>
                </a:cubicBezTo>
                <a:cubicBezTo>
                  <a:pt x="155" y="103"/>
                  <a:pt x="151" y="100"/>
                  <a:pt x="147" y="100"/>
                </a:cubicBezTo>
                <a:cubicBezTo>
                  <a:pt x="143" y="100"/>
                  <a:pt x="139" y="102"/>
                  <a:pt x="138" y="105"/>
                </a:cubicBezTo>
                <a:cubicBezTo>
                  <a:pt x="134" y="101"/>
                  <a:pt x="131" y="97"/>
                  <a:pt x="126" y="94"/>
                </a:cubicBezTo>
                <a:close/>
                <a:moveTo>
                  <a:pt x="634" y="202"/>
                </a:moveTo>
                <a:cubicBezTo>
                  <a:pt x="632" y="197"/>
                  <a:pt x="629" y="191"/>
                  <a:pt x="628" y="186"/>
                </a:cubicBezTo>
                <a:cubicBezTo>
                  <a:pt x="626" y="191"/>
                  <a:pt x="623" y="197"/>
                  <a:pt x="621" y="202"/>
                </a:cubicBezTo>
                <a:cubicBezTo>
                  <a:pt x="619" y="207"/>
                  <a:pt x="616" y="212"/>
                  <a:pt x="616" y="218"/>
                </a:cubicBezTo>
                <a:cubicBezTo>
                  <a:pt x="616" y="222"/>
                  <a:pt x="617" y="226"/>
                  <a:pt x="620" y="229"/>
                </a:cubicBezTo>
                <a:cubicBezTo>
                  <a:pt x="622" y="231"/>
                  <a:pt x="625" y="233"/>
                  <a:pt x="628" y="234"/>
                </a:cubicBezTo>
                <a:cubicBezTo>
                  <a:pt x="631" y="233"/>
                  <a:pt x="633" y="231"/>
                  <a:pt x="635" y="229"/>
                </a:cubicBezTo>
                <a:cubicBezTo>
                  <a:pt x="638" y="226"/>
                  <a:pt x="639" y="222"/>
                  <a:pt x="639" y="218"/>
                </a:cubicBezTo>
                <a:cubicBezTo>
                  <a:pt x="639" y="212"/>
                  <a:pt x="637" y="207"/>
                  <a:pt x="634" y="202"/>
                </a:cubicBezTo>
                <a:close/>
                <a:moveTo>
                  <a:pt x="621" y="50"/>
                </a:moveTo>
                <a:cubicBezTo>
                  <a:pt x="623" y="55"/>
                  <a:pt x="626" y="61"/>
                  <a:pt x="628" y="67"/>
                </a:cubicBezTo>
                <a:cubicBezTo>
                  <a:pt x="629" y="61"/>
                  <a:pt x="632" y="55"/>
                  <a:pt x="634" y="50"/>
                </a:cubicBezTo>
                <a:cubicBezTo>
                  <a:pt x="637" y="45"/>
                  <a:pt x="639" y="40"/>
                  <a:pt x="639" y="35"/>
                </a:cubicBezTo>
                <a:cubicBezTo>
                  <a:pt x="639" y="30"/>
                  <a:pt x="638" y="26"/>
                  <a:pt x="635" y="23"/>
                </a:cubicBezTo>
                <a:cubicBezTo>
                  <a:pt x="633" y="21"/>
                  <a:pt x="631" y="19"/>
                  <a:pt x="628" y="18"/>
                </a:cubicBezTo>
                <a:cubicBezTo>
                  <a:pt x="625" y="19"/>
                  <a:pt x="622" y="21"/>
                  <a:pt x="620" y="23"/>
                </a:cubicBezTo>
                <a:cubicBezTo>
                  <a:pt x="617" y="26"/>
                  <a:pt x="616" y="30"/>
                  <a:pt x="616" y="35"/>
                </a:cubicBezTo>
                <a:cubicBezTo>
                  <a:pt x="616" y="40"/>
                  <a:pt x="619" y="45"/>
                  <a:pt x="621" y="50"/>
                </a:cubicBezTo>
                <a:close/>
                <a:moveTo>
                  <a:pt x="586" y="94"/>
                </a:moveTo>
                <a:cubicBezTo>
                  <a:pt x="578" y="106"/>
                  <a:pt x="597" y="112"/>
                  <a:pt x="605" y="117"/>
                </a:cubicBezTo>
                <a:cubicBezTo>
                  <a:pt x="622" y="128"/>
                  <a:pt x="623" y="144"/>
                  <a:pt x="610" y="161"/>
                </a:cubicBezTo>
                <a:cubicBezTo>
                  <a:pt x="621" y="157"/>
                  <a:pt x="626" y="141"/>
                  <a:pt x="628" y="129"/>
                </a:cubicBezTo>
                <a:cubicBezTo>
                  <a:pt x="629" y="141"/>
                  <a:pt x="634" y="157"/>
                  <a:pt x="646" y="161"/>
                </a:cubicBezTo>
                <a:cubicBezTo>
                  <a:pt x="633" y="144"/>
                  <a:pt x="633" y="128"/>
                  <a:pt x="651" y="117"/>
                </a:cubicBezTo>
                <a:cubicBezTo>
                  <a:pt x="658" y="112"/>
                  <a:pt x="677" y="106"/>
                  <a:pt x="669" y="94"/>
                </a:cubicBezTo>
                <a:cubicBezTo>
                  <a:pt x="664" y="87"/>
                  <a:pt x="652" y="87"/>
                  <a:pt x="649" y="96"/>
                </a:cubicBezTo>
                <a:cubicBezTo>
                  <a:pt x="648" y="98"/>
                  <a:pt x="646" y="99"/>
                  <a:pt x="646" y="98"/>
                </a:cubicBezTo>
                <a:cubicBezTo>
                  <a:pt x="649" y="83"/>
                  <a:pt x="657" y="71"/>
                  <a:pt x="669" y="62"/>
                </a:cubicBezTo>
                <a:cubicBezTo>
                  <a:pt x="690" y="45"/>
                  <a:pt x="703" y="62"/>
                  <a:pt x="697" y="69"/>
                </a:cubicBezTo>
                <a:cubicBezTo>
                  <a:pt x="696" y="69"/>
                  <a:pt x="695" y="70"/>
                  <a:pt x="694" y="69"/>
                </a:cubicBezTo>
                <a:cubicBezTo>
                  <a:pt x="692" y="67"/>
                  <a:pt x="689" y="66"/>
                  <a:pt x="687" y="67"/>
                </a:cubicBezTo>
                <a:cubicBezTo>
                  <a:pt x="683" y="69"/>
                  <a:pt x="681" y="73"/>
                  <a:pt x="683" y="76"/>
                </a:cubicBezTo>
                <a:cubicBezTo>
                  <a:pt x="685" y="84"/>
                  <a:pt x="695" y="83"/>
                  <a:pt x="701" y="79"/>
                </a:cubicBezTo>
                <a:cubicBezTo>
                  <a:pt x="707" y="75"/>
                  <a:pt x="710" y="69"/>
                  <a:pt x="710" y="63"/>
                </a:cubicBezTo>
                <a:cubicBezTo>
                  <a:pt x="711" y="52"/>
                  <a:pt x="699" y="44"/>
                  <a:pt x="688" y="45"/>
                </a:cubicBezTo>
                <a:cubicBezTo>
                  <a:pt x="677" y="46"/>
                  <a:pt x="667" y="54"/>
                  <a:pt x="659" y="61"/>
                </a:cubicBezTo>
                <a:cubicBezTo>
                  <a:pt x="657" y="62"/>
                  <a:pt x="659" y="59"/>
                  <a:pt x="659" y="59"/>
                </a:cubicBezTo>
                <a:cubicBezTo>
                  <a:pt x="667" y="50"/>
                  <a:pt x="674" y="40"/>
                  <a:pt x="673" y="28"/>
                </a:cubicBezTo>
                <a:cubicBezTo>
                  <a:pt x="672" y="8"/>
                  <a:pt x="645" y="0"/>
                  <a:pt x="628" y="1"/>
                </a:cubicBezTo>
                <a:cubicBezTo>
                  <a:pt x="611" y="0"/>
                  <a:pt x="583" y="8"/>
                  <a:pt x="582" y="28"/>
                </a:cubicBezTo>
                <a:cubicBezTo>
                  <a:pt x="581" y="40"/>
                  <a:pt x="589" y="50"/>
                  <a:pt x="596" y="59"/>
                </a:cubicBezTo>
                <a:cubicBezTo>
                  <a:pt x="596" y="59"/>
                  <a:pt x="598" y="62"/>
                  <a:pt x="597" y="61"/>
                </a:cubicBezTo>
                <a:cubicBezTo>
                  <a:pt x="588" y="54"/>
                  <a:pt x="578" y="46"/>
                  <a:pt x="567" y="45"/>
                </a:cubicBezTo>
                <a:cubicBezTo>
                  <a:pt x="557" y="44"/>
                  <a:pt x="545" y="52"/>
                  <a:pt x="545" y="63"/>
                </a:cubicBezTo>
                <a:cubicBezTo>
                  <a:pt x="545" y="69"/>
                  <a:pt x="549" y="75"/>
                  <a:pt x="554" y="79"/>
                </a:cubicBezTo>
                <a:cubicBezTo>
                  <a:pt x="560" y="83"/>
                  <a:pt x="570" y="84"/>
                  <a:pt x="573" y="76"/>
                </a:cubicBezTo>
                <a:cubicBezTo>
                  <a:pt x="574" y="73"/>
                  <a:pt x="572" y="69"/>
                  <a:pt x="569" y="67"/>
                </a:cubicBezTo>
                <a:cubicBezTo>
                  <a:pt x="566" y="66"/>
                  <a:pt x="563" y="67"/>
                  <a:pt x="561" y="69"/>
                </a:cubicBezTo>
                <a:cubicBezTo>
                  <a:pt x="561" y="70"/>
                  <a:pt x="559" y="69"/>
                  <a:pt x="559" y="69"/>
                </a:cubicBezTo>
                <a:cubicBezTo>
                  <a:pt x="552" y="62"/>
                  <a:pt x="566" y="45"/>
                  <a:pt x="586" y="62"/>
                </a:cubicBezTo>
                <a:cubicBezTo>
                  <a:pt x="598" y="71"/>
                  <a:pt x="606" y="83"/>
                  <a:pt x="609" y="98"/>
                </a:cubicBezTo>
                <a:cubicBezTo>
                  <a:pt x="610" y="99"/>
                  <a:pt x="607" y="98"/>
                  <a:pt x="607" y="96"/>
                </a:cubicBezTo>
                <a:cubicBezTo>
                  <a:pt x="603" y="87"/>
                  <a:pt x="591" y="87"/>
                  <a:pt x="586" y="94"/>
                </a:cubicBezTo>
                <a:close/>
                <a:moveTo>
                  <a:pt x="611" y="73"/>
                </a:moveTo>
                <a:cubicBezTo>
                  <a:pt x="606" y="62"/>
                  <a:pt x="601" y="51"/>
                  <a:pt x="600" y="39"/>
                </a:cubicBezTo>
                <a:cubicBezTo>
                  <a:pt x="600" y="22"/>
                  <a:pt x="611" y="6"/>
                  <a:pt x="628" y="2"/>
                </a:cubicBezTo>
                <a:cubicBezTo>
                  <a:pt x="645" y="6"/>
                  <a:pt x="656" y="22"/>
                  <a:pt x="655" y="39"/>
                </a:cubicBezTo>
                <a:cubicBezTo>
                  <a:pt x="654" y="51"/>
                  <a:pt x="649" y="62"/>
                  <a:pt x="645" y="73"/>
                </a:cubicBezTo>
                <a:cubicBezTo>
                  <a:pt x="638" y="88"/>
                  <a:pt x="629" y="103"/>
                  <a:pt x="628" y="121"/>
                </a:cubicBezTo>
                <a:cubicBezTo>
                  <a:pt x="626" y="103"/>
                  <a:pt x="618" y="88"/>
                  <a:pt x="611" y="73"/>
                </a:cubicBezTo>
                <a:close/>
                <a:moveTo>
                  <a:pt x="518" y="91"/>
                </a:moveTo>
                <a:cubicBezTo>
                  <a:pt x="526" y="87"/>
                  <a:pt x="536" y="87"/>
                  <a:pt x="544" y="93"/>
                </a:cubicBezTo>
                <a:cubicBezTo>
                  <a:pt x="548" y="96"/>
                  <a:pt x="551" y="99"/>
                  <a:pt x="553" y="103"/>
                </a:cubicBezTo>
                <a:cubicBezTo>
                  <a:pt x="555" y="109"/>
                  <a:pt x="556" y="115"/>
                  <a:pt x="557" y="121"/>
                </a:cubicBezTo>
                <a:cubicBezTo>
                  <a:pt x="557" y="121"/>
                  <a:pt x="557" y="121"/>
                  <a:pt x="557" y="121"/>
                </a:cubicBezTo>
                <a:cubicBezTo>
                  <a:pt x="558" y="117"/>
                  <a:pt x="559" y="114"/>
                  <a:pt x="560" y="112"/>
                </a:cubicBezTo>
                <a:cubicBezTo>
                  <a:pt x="561" y="108"/>
                  <a:pt x="563" y="105"/>
                  <a:pt x="565" y="103"/>
                </a:cubicBezTo>
                <a:cubicBezTo>
                  <a:pt x="571" y="98"/>
                  <a:pt x="579" y="101"/>
                  <a:pt x="581" y="107"/>
                </a:cubicBezTo>
                <a:cubicBezTo>
                  <a:pt x="581" y="110"/>
                  <a:pt x="580" y="113"/>
                  <a:pt x="579" y="116"/>
                </a:cubicBezTo>
                <a:cubicBezTo>
                  <a:pt x="577" y="118"/>
                  <a:pt x="575" y="121"/>
                  <a:pt x="573" y="123"/>
                </a:cubicBezTo>
                <a:cubicBezTo>
                  <a:pt x="571" y="126"/>
                  <a:pt x="568" y="128"/>
                  <a:pt x="566" y="131"/>
                </a:cubicBezTo>
                <a:cubicBezTo>
                  <a:pt x="564" y="135"/>
                  <a:pt x="563" y="140"/>
                  <a:pt x="562" y="145"/>
                </a:cubicBezTo>
                <a:cubicBezTo>
                  <a:pt x="563" y="145"/>
                  <a:pt x="563" y="145"/>
                  <a:pt x="563" y="145"/>
                </a:cubicBezTo>
                <a:cubicBezTo>
                  <a:pt x="564" y="143"/>
                  <a:pt x="566" y="141"/>
                  <a:pt x="568" y="139"/>
                </a:cubicBezTo>
                <a:cubicBezTo>
                  <a:pt x="570" y="137"/>
                  <a:pt x="572" y="135"/>
                  <a:pt x="575" y="134"/>
                </a:cubicBezTo>
                <a:cubicBezTo>
                  <a:pt x="577" y="133"/>
                  <a:pt x="580" y="132"/>
                  <a:pt x="582" y="134"/>
                </a:cubicBezTo>
                <a:cubicBezTo>
                  <a:pt x="585" y="136"/>
                  <a:pt x="586" y="140"/>
                  <a:pt x="585" y="143"/>
                </a:cubicBezTo>
                <a:cubicBezTo>
                  <a:pt x="585" y="147"/>
                  <a:pt x="581" y="149"/>
                  <a:pt x="579" y="151"/>
                </a:cubicBezTo>
                <a:cubicBezTo>
                  <a:pt x="576" y="154"/>
                  <a:pt x="572" y="156"/>
                  <a:pt x="570" y="159"/>
                </a:cubicBezTo>
                <a:cubicBezTo>
                  <a:pt x="565" y="168"/>
                  <a:pt x="572" y="178"/>
                  <a:pt x="579" y="184"/>
                </a:cubicBezTo>
                <a:cubicBezTo>
                  <a:pt x="579" y="183"/>
                  <a:pt x="579" y="183"/>
                  <a:pt x="579" y="183"/>
                </a:cubicBezTo>
                <a:cubicBezTo>
                  <a:pt x="578" y="177"/>
                  <a:pt x="577" y="168"/>
                  <a:pt x="582" y="163"/>
                </a:cubicBezTo>
                <a:cubicBezTo>
                  <a:pt x="590" y="153"/>
                  <a:pt x="604" y="158"/>
                  <a:pt x="604" y="175"/>
                </a:cubicBezTo>
                <a:cubicBezTo>
                  <a:pt x="604" y="179"/>
                  <a:pt x="603" y="183"/>
                  <a:pt x="604" y="187"/>
                </a:cubicBezTo>
                <a:cubicBezTo>
                  <a:pt x="604" y="190"/>
                  <a:pt x="605" y="192"/>
                  <a:pt x="606" y="194"/>
                </a:cubicBezTo>
                <a:cubicBezTo>
                  <a:pt x="608" y="196"/>
                  <a:pt x="609" y="198"/>
                  <a:pt x="611" y="199"/>
                </a:cubicBezTo>
                <a:cubicBezTo>
                  <a:pt x="603" y="199"/>
                  <a:pt x="595" y="199"/>
                  <a:pt x="588" y="196"/>
                </a:cubicBezTo>
                <a:cubicBezTo>
                  <a:pt x="580" y="193"/>
                  <a:pt x="574" y="188"/>
                  <a:pt x="569" y="181"/>
                </a:cubicBezTo>
                <a:cubicBezTo>
                  <a:pt x="559" y="167"/>
                  <a:pt x="562" y="148"/>
                  <a:pt x="557" y="131"/>
                </a:cubicBezTo>
                <a:cubicBezTo>
                  <a:pt x="555" y="122"/>
                  <a:pt x="550" y="113"/>
                  <a:pt x="543" y="106"/>
                </a:cubicBezTo>
                <a:cubicBezTo>
                  <a:pt x="536" y="99"/>
                  <a:pt x="528" y="93"/>
                  <a:pt x="518" y="91"/>
                </a:cubicBezTo>
                <a:close/>
                <a:moveTo>
                  <a:pt x="737" y="91"/>
                </a:moveTo>
                <a:cubicBezTo>
                  <a:pt x="729" y="87"/>
                  <a:pt x="719" y="87"/>
                  <a:pt x="711" y="93"/>
                </a:cubicBezTo>
                <a:cubicBezTo>
                  <a:pt x="708" y="96"/>
                  <a:pt x="705" y="99"/>
                  <a:pt x="703" y="103"/>
                </a:cubicBezTo>
                <a:cubicBezTo>
                  <a:pt x="700" y="109"/>
                  <a:pt x="699" y="115"/>
                  <a:pt x="699" y="121"/>
                </a:cubicBezTo>
                <a:cubicBezTo>
                  <a:pt x="698" y="121"/>
                  <a:pt x="698" y="121"/>
                  <a:pt x="698" y="121"/>
                </a:cubicBezTo>
                <a:cubicBezTo>
                  <a:pt x="698" y="117"/>
                  <a:pt x="697" y="114"/>
                  <a:pt x="695" y="112"/>
                </a:cubicBezTo>
                <a:cubicBezTo>
                  <a:pt x="694" y="108"/>
                  <a:pt x="692" y="105"/>
                  <a:pt x="690" y="103"/>
                </a:cubicBezTo>
                <a:cubicBezTo>
                  <a:pt x="685" y="98"/>
                  <a:pt x="676" y="101"/>
                  <a:pt x="675" y="107"/>
                </a:cubicBezTo>
                <a:cubicBezTo>
                  <a:pt x="674" y="110"/>
                  <a:pt x="675" y="113"/>
                  <a:pt x="676" y="116"/>
                </a:cubicBezTo>
                <a:cubicBezTo>
                  <a:pt x="678" y="118"/>
                  <a:pt x="680" y="121"/>
                  <a:pt x="683" y="123"/>
                </a:cubicBezTo>
                <a:cubicBezTo>
                  <a:pt x="685" y="126"/>
                  <a:pt x="687" y="128"/>
                  <a:pt x="689" y="131"/>
                </a:cubicBezTo>
                <a:cubicBezTo>
                  <a:pt x="692" y="135"/>
                  <a:pt x="693" y="140"/>
                  <a:pt x="693" y="145"/>
                </a:cubicBezTo>
                <a:cubicBezTo>
                  <a:pt x="693" y="145"/>
                  <a:pt x="693" y="145"/>
                  <a:pt x="693" y="145"/>
                </a:cubicBezTo>
                <a:cubicBezTo>
                  <a:pt x="692" y="143"/>
                  <a:pt x="690" y="141"/>
                  <a:pt x="688" y="139"/>
                </a:cubicBezTo>
                <a:cubicBezTo>
                  <a:pt x="686" y="137"/>
                  <a:pt x="683" y="135"/>
                  <a:pt x="680" y="134"/>
                </a:cubicBezTo>
                <a:cubicBezTo>
                  <a:pt x="678" y="133"/>
                  <a:pt x="675" y="132"/>
                  <a:pt x="673" y="134"/>
                </a:cubicBezTo>
                <a:cubicBezTo>
                  <a:pt x="670" y="136"/>
                  <a:pt x="670" y="140"/>
                  <a:pt x="670" y="143"/>
                </a:cubicBezTo>
                <a:cubicBezTo>
                  <a:pt x="671" y="147"/>
                  <a:pt x="674" y="149"/>
                  <a:pt x="677" y="151"/>
                </a:cubicBezTo>
                <a:cubicBezTo>
                  <a:pt x="680" y="154"/>
                  <a:pt x="683" y="156"/>
                  <a:pt x="685" y="159"/>
                </a:cubicBezTo>
                <a:cubicBezTo>
                  <a:pt x="690" y="168"/>
                  <a:pt x="683" y="178"/>
                  <a:pt x="676" y="184"/>
                </a:cubicBezTo>
                <a:cubicBezTo>
                  <a:pt x="676" y="183"/>
                  <a:pt x="676" y="183"/>
                  <a:pt x="676" y="183"/>
                </a:cubicBezTo>
                <a:cubicBezTo>
                  <a:pt x="678" y="177"/>
                  <a:pt x="678" y="168"/>
                  <a:pt x="674" y="163"/>
                </a:cubicBezTo>
                <a:cubicBezTo>
                  <a:pt x="665" y="153"/>
                  <a:pt x="652" y="158"/>
                  <a:pt x="651" y="175"/>
                </a:cubicBezTo>
                <a:cubicBezTo>
                  <a:pt x="651" y="179"/>
                  <a:pt x="652" y="183"/>
                  <a:pt x="651" y="187"/>
                </a:cubicBezTo>
                <a:cubicBezTo>
                  <a:pt x="651" y="190"/>
                  <a:pt x="650" y="192"/>
                  <a:pt x="649" y="194"/>
                </a:cubicBezTo>
                <a:cubicBezTo>
                  <a:pt x="648" y="196"/>
                  <a:pt x="646" y="198"/>
                  <a:pt x="644" y="199"/>
                </a:cubicBezTo>
                <a:cubicBezTo>
                  <a:pt x="652" y="199"/>
                  <a:pt x="660" y="199"/>
                  <a:pt x="668" y="196"/>
                </a:cubicBezTo>
                <a:cubicBezTo>
                  <a:pt x="675" y="193"/>
                  <a:pt x="682" y="188"/>
                  <a:pt x="686" y="181"/>
                </a:cubicBezTo>
                <a:cubicBezTo>
                  <a:pt x="697" y="167"/>
                  <a:pt x="694" y="148"/>
                  <a:pt x="698" y="131"/>
                </a:cubicBezTo>
                <a:cubicBezTo>
                  <a:pt x="701" y="122"/>
                  <a:pt x="706" y="113"/>
                  <a:pt x="712" y="106"/>
                </a:cubicBezTo>
                <a:cubicBezTo>
                  <a:pt x="719" y="99"/>
                  <a:pt x="728" y="93"/>
                  <a:pt x="737" y="91"/>
                </a:cubicBezTo>
                <a:close/>
              </a:path>
            </a:pathLst>
          </a:custGeom>
          <a:solidFill>
            <a:schemeClr val="tx1">
              <a:alpha val="8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mbria" panose="020405030504060302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8156" y="96112"/>
            <a:ext cx="11995688" cy="6661149"/>
          </a:xfrm>
          <a:prstGeom prst="rect">
            <a:avLst/>
          </a:prstGeom>
          <a:noFill/>
          <a:ln w="63500" cmpd="thickThin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27"/>
          <p:cNvSpPr>
            <a:spLocks/>
          </p:cNvSpPr>
          <p:nvPr/>
        </p:nvSpPr>
        <p:spPr bwMode="auto">
          <a:xfrm flipH="1">
            <a:off x="7146756" y="1044119"/>
            <a:ext cx="743535" cy="300546"/>
          </a:xfrm>
          <a:custGeom>
            <a:avLst/>
            <a:gdLst>
              <a:gd name="T0" fmla="*/ 366 w 399"/>
              <a:gd name="T1" fmla="*/ 100 h 159"/>
              <a:gd name="T2" fmla="*/ 371 w 399"/>
              <a:gd name="T3" fmla="*/ 115 h 159"/>
              <a:gd name="T4" fmla="*/ 350 w 399"/>
              <a:gd name="T5" fmla="*/ 118 h 159"/>
              <a:gd name="T6" fmla="*/ 361 w 399"/>
              <a:gd name="T7" fmla="*/ 88 h 159"/>
              <a:gd name="T8" fmla="*/ 383 w 399"/>
              <a:gd name="T9" fmla="*/ 131 h 159"/>
              <a:gd name="T10" fmla="*/ 313 w 399"/>
              <a:gd name="T11" fmla="*/ 148 h 159"/>
              <a:gd name="T12" fmla="*/ 261 w 399"/>
              <a:gd name="T13" fmla="*/ 129 h 159"/>
              <a:gd name="T14" fmla="*/ 260 w 399"/>
              <a:gd name="T15" fmla="*/ 128 h 159"/>
              <a:gd name="T16" fmla="*/ 240 w 399"/>
              <a:gd name="T17" fmla="*/ 159 h 159"/>
              <a:gd name="T18" fmla="*/ 91 w 399"/>
              <a:gd name="T19" fmla="*/ 11 h 159"/>
              <a:gd name="T20" fmla="*/ 11 w 399"/>
              <a:gd name="T21" fmla="*/ 53 h 159"/>
              <a:gd name="T22" fmla="*/ 63 w 399"/>
              <a:gd name="T23" fmla="*/ 109 h 159"/>
              <a:gd name="T24" fmla="*/ 89 w 399"/>
              <a:gd name="T25" fmla="*/ 68 h 159"/>
              <a:gd name="T26" fmla="*/ 48 w 399"/>
              <a:gd name="T27" fmla="*/ 45 h 159"/>
              <a:gd name="T28" fmla="*/ 36 w 399"/>
              <a:gd name="T29" fmla="*/ 76 h 159"/>
              <a:gd name="T30" fmla="*/ 69 w 399"/>
              <a:gd name="T31" fmla="*/ 78 h 159"/>
              <a:gd name="T32" fmla="*/ 59 w 399"/>
              <a:gd name="T33" fmla="*/ 61 h 159"/>
              <a:gd name="T34" fmla="*/ 43 w 399"/>
              <a:gd name="T35" fmla="*/ 72 h 159"/>
              <a:gd name="T36" fmla="*/ 62 w 399"/>
              <a:gd name="T37" fmla="*/ 58 h 159"/>
              <a:gd name="T38" fmla="*/ 72 w 399"/>
              <a:gd name="T39" fmla="*/ 79 h 159"/>
              <a:gd name="T40" fmla="*/ 32 w 399"/>
              <a:gd name="T41" fmla="*/ 78 h 159"/>
              <a:gd name="T42" fmla="*/ 46 w 399"/>
              <a:gd name="T43" fmla="*/ 42 h 159"/>
              <a:gd name="T44" fmla="*/ 93 w 399"/>
              <a:gd name="T45" fmla="*/ 69 h 159"/>
              <a:gd name="T46" fmla="*/ 64 w 399"/>
              <a:gd name="T47" fmla="*/ 114 h 159"/>
              <a:gd name="T48" fmla="*/ 8 w 399"/>
              <a:gd name="T49" fmla="*/ 52 h 159"/>
              <a:gd name="T50" fmla="*/ 94 w 399"/>
              <a:gd name="T51" fmla="*/ 7 h 159"/>
              <a:gd name="T52" fmla="*/ 238 w 399"/>
              <a:gd name="T53" fmla="*/ 151 h 159"/>
              <a:gd name="T54" fmla="*/ 256 w 399"/>
              <a:gd name="T55" fmla="*/ 126 h 159"/>
              <a:gd name="T56" fmla="*/ 207 w 399"/>
              <a:gd name="T57" fmla="*/ 73 h 159"/>
              <a:gd name="T58" fmla="*/ 345 w 399"/>
              <a:gd name="T59" fmla="*/ 75 h 159"/>
              <a:gd name="T60" fmla="*/ 264 w 399"/>
              <a:gd name="T61" fmla="*/ 124 h 159"/>
              <a:gd name="T62" fmla="*/ 314 w 399"/>
              <a:gd name="T63" fmla="*/ 143 h 159"/>
              <a:gd name="T64" fmla="*/ 380 w 399"/>
              <a:gd name="T65" fmla="*/ 131 h 159"/>
              <a:gd name="T66" fmla="*/ 361 w 399"/>
              <a:gd name="T67" fmla="*/ 93 h 159"/>
              <a:gd name="T68" fmla="*/ 352 w 399"/>
              <a:gd name="T69" fmla="*/ 116 h 159"/>
              <a:gd name="T70" fmla="*/ 366 w 399"/>
              <a:gd name="T71" fmla="*/ 10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99" h="159">
                <a:moveTo>
                  <a:pt x="366" y="100"/>
                </a:moveTo>
                <a:cubicBezTo>
                  <a:pt x="371" y="101"/>
                  <a:pt x="374" y="109"/>
                  <a:pt x="371" y="115"/>
                </a:cubicBezTo>
                <a:cubicBezTo>
                  <a:pt x="366" y="122"/>
                  <a:pt x="356" y="123"/>
                  <a:pt x="350" y="118"/>
                </a:cubicBezTo>
                <a:cubicBezTo>
                  <a:pt x="337" y="109"/>
                  <a:pt x="343" y="89"/>
                  <a:pt x="361" y="88"/>
                </a:cubicBezTo>
                <a:cubicBezTo>
                  <a:pt x="382" y="87"/>
                  <a:pt x="399" y="110"/>
                  <a:pt x="383" y="131"/>
                </a:cubicBezTo>
                <a:cubicBezTo>
                  <a:pt x="368" y="152"/>
                  <a:pt x="337" y="152"/>
                  <a:pt x="313" y="148"/>
                </a:cubicBezTo>
                <a:cubicBezTo>
                  <a:pt x="296" y="144"/>
                  <a:pt x="277" y="138"/>
                  <a:pt x="261" y="129"/>
                </a:cubicBezTo>
                <a:cubicBezTo>
                  <a:pt x="260" y="128"/>
                  <a:pt x="260" y="128"/>
                  <a:pt x="260" y="128"/>
                </a:cubicBezTo>
                <a:cubicBezTo>
                  <a:pt x="252" y="138"/>
                  <a:pt x="246" y="148"/>
                  <a:pt x="240" y="159"/>
                </a:cubicBezTo>
                <a:cubicBezTo>
                  <a:pt x="193" y="134"/>
                  <a:pt x="166" y="28"/>
                  <a:pt x="91" y="11"/>
                </a:cubicBezTo>
                <a:cubicBezTo>
                  <a:pt x="61" y="4"/>
                  <a:pt x="20" y="17"/>
                  <a:pt x="11" y="53"/>
                </a:cubicBezTo>
                <a:cubicBezTo>
                  <a:pt x="5" y="82"/>
                  <a:pt x="31" y="115"/>
                  <a:pt x="63" y="109"/>
                </a:cubicBezTo>
                <a:cubicBezTo>
                  <a:pt x="80" y="106"/>
                  <a:pt x="93" y="86"/>
                  <a:pt x="89" y="68"/>
                </a:cubicBezTo>
                <a:cubicBezTo>
                  <a:pt x="86" y="50"/>
                  <a:pt x="65" y="37"/>
                  <a:pt x="48" y="45"/>
                </a:cubicBezTo>
                <a:cubicBezTo>
                  <a:pt x="35" y="50"/>
                  <a:pt x="31" y="65"/>
                  <a:pt x="36" y="76"/>
                </a:cubicBezTo>
                <a:cubicBezTo>
                  <a:pt x="42" y="88"/>
                  <a:pt x="64" y="91"/>
                  <a:pt x="69" y="78"/>
                </a:cubicBezTo>
                <a:cubicBezTo>
                  <a:pt x="73" y="67"/>
                  <a:pt x="63" y="61"/>
                  <a:pt x="59" y="61"/>
                </a:cubicBezTo>
                <a:cubicBezTo>
                  <a:pt x="52" y="60"/>
                  <a:pt x="44" y="64"/>
                  <a:pt x="43" y="72"/>
                </a:cubicBezTo>
                <a:cubicBezTo>
                  <a:pt x="42" y="61"/>
                  <a:pt x="54" y="56"/>
                  <a:pt x="62" y="58"/>
                </a:cubicBezTo>
                <a:cubicBezTo>
                  <a:pt x="69" y="60"/>
                  <a:pt x="76" y="68"/>
                  <a:pt x="72" y="79"/>
                </a:cubicBezTo>
                <a:cubicBezTo>
                  <a:pt x="66" y="96"/>
                  <a:pt x="39" y="94"/>
                  <a:pt x="32" y="78"/>
                </a:cubicBezTo>
                <a:cubicBezTo>
                  <a:pt x="26" y="65"/>
                  <a:pt x="33" y="48"/>
                  <a:pt x="46" y="42"/>
                </a:cubicBezTo>
                <a:cubicBezTo>
                  <a:pt x="67" y="33"/>
                  <a:pt x="89" y="48"/>
                  <a:pt x="93" y="69"/>
                </a:cubicBezTo>
                <a:cubicBezTo>
                  <a:pt x="97" y="89"/>
                  <a:pt x="84" y="110"/>
                  <a:pt x="64" y="114"/>
                </a:cubicBezTo>
                <a:cubicBezTo>
                  <a:pt x="28" y="121"/>
                  <a:pt x="0" y="85"/>
                  <a:pt x="8" y="52"/>
                </a:cubicBezTo>
                <a:cubicBezTo>
                  <a:pt x="18" y="14"/>
                  <a:pt x="60" y="0"/>
                  <a:pt x="94" y="7"/>
                </a:cubicBezTo>
                <a:cubicBezTo>
                  <a:pt x="166" y="24"/>
                  <a:pt x="192" y="118"/>
                  <a:pt x="238" y="151"/>
                </a:cubicBezTo>
                <a:cubicBezTo>
                  <a:pt x="242" y="143"/>
                  <a:pt x="249" y="134"/>
                  <a:pt x="256" y="126"/>
                </a:cubicBezTo>
                <a:cubicBezTo>
                  <a:pt x="234" y="113"/>
                  <a:pt x="213" y="96"/>
                  <a:pt x="207" y="73"/>
                </a:cubicBezTo>
                <a:cubicBezTo>
                  <a:pt x="240" y="78"/>
                  <a:pt x="306" y="67"/>
                  <a:pt x="345" y="75"/>
                </a:cubicBezTo>
                <a:cubicBezTo>
                  <a:pt x="313" y="74"/>
                  <a:pt x="283" y="103"/>
                  <a:pt x="264" y="124"/>
                </a:cubicBezTo>
                <a:cubicBezTo>
                  <a:pt x="280" y="133"/>
                  <a:pt x="297" y="140"/>
                  <a:pt x="314" y="143"/>
                </a:cubicBezTo>
                <a:cubicBezTo>
                  <a:pt x="335" y="147"/>
                  <a:pt x="365" y="148"/>
                  <a:pt x="380" y="131"/>
                </a:cubicBezTo>
                <a:cubicBezTo>
                  <a:pt x="395" y="113"/>
                  <a:pt x="380" y="92"/>
                  <a:pt x="361" y="93"/>
                </a:cubicBezTo>
                <a:cubicBezTo>
                  <a:pt x="348" y="94"/>
                  <a:pt x="344" y="110"/>
                  <a:pt x="352" y="116"/>
                </a:cubicBezTo>
                <a:cubicBezTo>
                  <a:pt x="363" y="123"/>
                  <a:pt x="376" y="111"/>
                  <a:pt x="366" y="100"/>
                </a:cubicBezTo>
                <a:close/>
              </a:path>
            </a:pathLst>
          </a:custGeom>
          <a:solidFill>
            <a:schemeClr val="tx1">
              <a:alpha val="7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mbria" panose="02040503050406030204" pitchFamily="18" charset="0"/>
            </a:endParaRPr>
          </a:p>
        </p:txBody>
      </p:sp>
      <p:sp>
        <p:nvSpPr>
          <p:cNvPr id="41" name="Freeform 27"/>
          <p:cNvSpPr>
            <a:spLocks/>
          </p:cNvSpPr>
          <p:nvPr/>
        </p:nvSpPr>
        <p:spPr bwMode="auto">
          <a:xfrm>
            <a:off x="4257796" y="1017520"/>
            <a:ext cx="743535" cy="300546"/>
          </a:xfrm>
          <a:custGeom>
            <a:avLst/>
            <a:gdLst>
              <a:gd name="T0" fmla="*/ 366 w 399"/>
              <a:gd name="T1" fmla="*/ 100 h 159"/>
              <a:gd name="T2" fmla="*/ 371 w 399"/>
              <a:gd name="T3" fmla="*/ 115 h 159"/>
              <a:gd name="T4" fmla="*/ 350 w 399"/>
              <a:gd name="T5" fmla="*/ 118 h 159"/>
              <a:gd name="T6" fmla="*/ 361 w 399"/>
              <a:gd name="T7" fmla="*/ 88 h 159"/>
              <a:gd name="T8" fmla="*/ 383 w 399"/>
              <a:gd name="T9" fmla="*/ 131 h 159"/>
              <a:gd name="T10" fmla="*/ 313 w 399"/>
              <a:gd name="T11" fmla="*/ 148 h 159"/>
              <a:gd name="T12" fmla="*/ 261 w 399"/>
              <a:gd name="T13" fmla="*/ 129 h 159"/>
              <a:gd name="T14" fmla="*/ 260 w 399"/>
              <a:gd name="T15" fmla="*/ 128 h 159"/>
              <a:gd name="T16" fmla="*/ 240 w 399"/>
              <a:gd name="T17" fmla="*/ 159 h 159"/>
              <a:gd name="T18" fmla="*/ 91 w 399"/>
              <a:gd name="T19" fmla="*/ 11 h 159"/>
              <a:gd name="T20" fmla="*/ 11 w 399"/>
              <a:gd name="T21" fmla="*/ 53 h 159"/>
              <a:gd name="T22" fmla="*/ 63 w 399"/>
              <a:gd name="T23" fmla="*/ 109 h 159"/>
              <a:gd name="T24" fmla="*/ 89 w 399"/>
              <a:gd name="T25" fmla="*/ 68 h 159"/>
              <a:gd name="T26" fmla="*/ 48 w 399"/>
              <a:gd name="T27" fmla="*/ 45 h 159"/>
              <a:gd name="T28" fmla="*/ 36 w 399"/>
              <a:gd name="T29" fmla="*/ 76 h 159"/>
              <a:gd name="T30" fmla="*/ 69 w 399"/>
              <a:gd name="T31" fmla="*/ 78 h 159"/>
              <a:gd name="T32" fmla="*/ 59 w 399"/>
              <a:gd name="T33" fmla="*/ 61 h 159"/>
              <a:gd name="T34" fmla="*/ 43 w 399"/>
              <a:gd name="T35" fmla="*/ 72 h 159"/>
              <a:gd name="T36" fmla="*/ 62 w 399"/>
              <a:gd name="T37" fmla="*/ 58 h 159"/>
              <a:gd name="T38" fmla="*/ 72 w 399"/>
              <a:gd name="T39" fmla="*/ 79 h 159"/>
              <a:gd name="T40" fmla="*/ 32 w 399"/>
              <a:gd name="T41" fmla="*/ 78 h 159"/>
              <a:gd name="T42" fmla="*/ 46 w 399"/>
              <a:gd name="T43" fmla="*/ 42 h 159"/>
              <a:gd name="T44" fmla="*/ 93 w 399"/>
              <a:gd name="T45" fmla="*/ 69 h 159"/>
              <a:gd name="T46" fmla="*/ 64 w 399"/>
              <a:gd name="T47" fmla="*/ 114 h 159"/>
              <a:gd name="T48" fmla="*/ 8 w 399"/>
              <a:gd name="T49" fmla="*/ 52 h 159"/>
              <a:gd name="T50" fmla="*/ 94 w 399"/>
              <a:gd name="T51" fmla="*/ 7 h 159"/>
              <a:gd name="T52" fmla="*/ 238 w 399"/>
              <a:gd name="T53" fmla="*/ 151 h 159"/>
              <a:gd name="T54" fmla="*/ 256 w 399"/>
              <a:gd name="T55" fmla="*/ 126 h 159"/>
              <a:gd name="T56" fmla="*/ 207 w 399"/>
              <a:gd name="T57" fmla="*/ 73 h 159"/>
              <a:gd name="T58" fmla="*/ 345 w 399"/>
              <a:gd name="T59" fmla="*/ 75 h 159"/>
              <a:gd name="T60" fmla="*/ 264 w 399"/>
              <a:gd name="T61" fmla="*/ 124 h 159"/>
              <a:gd name="T62" fmla="*/ 314 w 399"/>
              <a:gd name="T63" fmla="*/ 143 h 159"/>
              <a:gd name="T64" fmla="*/ 380 w 399"/>
              <a:gd name="T65" fmla="*/ 131 h 159"/>
              <a:gd name="T66" fmla="*/ 361 w 399"/>
              <a:gd name="T67" fmla="*/ 93 h 159"/>
              <a:gd name="T68" fmla="*/ 352 w 399"/>
              <a:gd name="T69" fmla="*/ 116 h 159"/>
              <a:gd name="T70" fmla="*/ 366 w 399"/>
              <a:gd name="T71" fmla="*/ 10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99" h="159">
                <a:moveTo>
                  <a:pt x="366" y="100"/>
                </a:moveTo>
                <a:cubicBezTo>
                  <a:pt x="371" y="101"/>
                  <a:pt x="374" y="109"/>
                  <a:pt x="371" y="115"/>
                </a:cubicBezTo>
                <a:cubicBezTo>
                  <a:pt x="366" y="122"/>
                  <a:pt x="356" y="123"/>
                  <a:pt x="350" y="118"/>
                </a:cubicBezTo>
                <a:cubicBezTo>
                  <a:pt x="337" y="109"/>
                  <a:pt x="343" y="89"/>
                  <a:pt x="361" y="88"/>
                </a:cubicBezTo>
                <a:cubicBezTo>
                  <a:pt x="382" y="87"/>
                  <a:pt x="399" y="110"/>
                  <a:pt x="383" y="131"/>
                </a:cubicBezTo>
                <a:cubicBezTo>
                  <a:pt x="368" y="152"/>
                  <a:pt x="337" y="152"/>
                  <a:pt x="313" y="148"/>
                </a:cubicBezTo>
                <a:cubicBezTo>
                  <a:pt x="296" y="144"/>
                  <a:pt x="277" y="138"/>
                  <a:pt x="261" y="129"/>
                </a:cubicBezTo>
                <a:cubicBezTo>
                  <a:pt x="260" y="128"/>
                  <a:pt x="260" y="128"/>
                  <a:pt x="260" y="128"/>
                </a:cubicBezTo>
                <a:cubicBezTo>
                  <a:pt x="252" y="138"/>
                  <a:pt x="246" y="148"/>
                  <a:pt x="240" y="159"/>
                </a:cubicBezTo>
                <a:cubicBezTo>
                  <a:pt x="193" y="134"/>
                  <a:pt x="166" y="28"/>
                  <a:pt x="91" y="11"/>
                </a:cubicBezTo>
                <a:cubicBezTo>
                  <a:pt x="61" y="4"/>
                  <a:pt x="20" y="17"/>
                  <a:pt x="11" y="53"/>
                </a:cubicBezTo>
                <a:cubicBezTo>
                  <a:pt x="5" y="82"/>
                  <a:pt x="31" y="115"/>
                  <a:pt x="63" y="109"/>
                </a:cubicBezTo>
                <a:cubicBezTo>
                  <a:pt x="80" y="106"/>
                  <a:pt x="93" y="86"/>
                  <a:pt x="89" y="68"/>
                </a:cubicBezTo>
                <a:cubicBezTo>
                  <a:pt x="86" y="50"/>
                  <a:pt x="65" y="37"/>
                  <a:pt x="48" y="45"/>
                </a:cubicBezTo>
                <a:cubicBezTo>
                  <a:pt x="35" y="50"/>
                  <a:pt x="31" y="65"/>
                  <a:pt x="36" y="76"/>
                </a:cubicBezTo>
                <a:cubicBezTo>
                  <a:pt x="42" y="88"/>
                  <a:pt x="64" y="91"/>
                  <a:pt x="69" y="78"/>
                </a:cubicBezTo>
                <a:cubicBezTo>
                  <a:pt x="73" y="67"/>
                  <a:pt x="63" y="61"/>
                  <a:pt x="59" y="61"/>
                </a:cubicBezTo>
                <a:cubicBezTo>
                  <a:pt x="52" y="60"/>
                  <a:pt x="44" y="64"/>
                  <a:pt x="43" y="72"/>
                </a:cubicBezTo>
                <a:cubicBezTo>
                  <a:pt x="42" y="61"/>
                  <a:pt x="54" y="56"/>
                  <a:pt x="62" y="58"/>
                </a:cubicBezTo>
                <a:cubicBezTo>
                  <a:pt x="69" y="60"/>
                  <a:pt x="76" y="68"/>
                  <a:pt x="72" y="79"/>
                </a:cubicBezTo>
                <a:cubicBezTo>
                  <a:pt x="66" y="96"/>
                  <a:pt x="39" y="94"/>
                  <a:pt x="32" y="78"/>
                </a:cubicBezTo>
                <a:cubicBezTo>
                  <a:pt x="26" y="65"/>
                  <a:pt x="33" y="48"/>
                  <a:pt x="46" y="42"/>
                </a:cubicBezTo>
                <a:cubicBezTo>
                  <a:pt x="67" y="33"/>
                  <a:pt x="89" y="48"/>
                  <a:pt x="93" y="69"/>
                </a:cubicBezTo>
                <a:cubicBezTo>
                  <a:pt x="97" y="89"/>
                  <a:pt x="84" y="110"/>
                  <a:pt x="64" y="114"/>
                </a:cubicBezTo>
                <a:cubicBezTo>
                  <a:pt x="28" y="121"/>
                  <a:pt x="0" y="85"/>
                  <a:pt x="8" y="52"/>
                </a:cubicBezTo>
                <a:cubicBezTo>
                  <a:pt x="18" y="14"/>
                  <a:pt x="60" y="0"/>
                  <a:pt x="94" y="7"/>
                </a:cubicBezTo>
                <a:cubicBezTo>
                  <a:pt x="166" y="24"/>
                  <a:pt x="192" y="118"/>
                  <a:pt x="238" y="151"/>
                </a:cubicBezTo>
                <a:cubicBezTo>
                  <a:pt x="242" y="143"/>
                  <a:pt x="249" y="134"/>
                  <a:pt x="256" y="126"/>
                </a:cubicBezTo>
                <a:cubicBezTo>
                  <a:pt x="234" y="113"/>
                  <a:pt x="213" y="96"/>
                  <a:pt x="207" y="73"/>
                </a:cubicBezTo>
                <a:cubicBezTo>
                  <a:pt x="240" y="78"/>
                  <a:pt x="306" y="67"/>
                  <a:pt x="345" y="75"/>
                </a:cubicBezTo>
                <a:cubicBezTo>
                  <a:pt x="313" y="74"/>
                  <a:pt x="283" y="103"/>
                  <a:pt x="264" y="124"/>
                </a:cubicBezTo>
                <a:cubicBezTo>
                  <a:pt x="280" y="133"/>
                  <a:pt x="297" y="140"/>
                  <a:pt x="314" y="143"/>
                </a:cubicBezTo>
                <a:cubicBezTo>
                  <a:pt x="335" y="147"/>
                  <a:pt x="365" y="148"/>
                  <a:pt x="380" y="131"/>
                </a:cubicBezTo>
                <a:cubicBezTo>
                  <a:pt x="395" y="113"/>
                  <a:pt x="380" y="92"/>
                  <a:pt x="361" y="93"/>
                </a:cubicBezTo>
                <a:cubicBezTo>
                  <a:pt x="348" y="94"/>
                  <a:pt x="344" y="110"/>
                  <a:pt x="352" y="116"/>
                </a:cubicBezTo>
                <a:cubicBezTo>
                  <a:pt x="363" y="123"/>
                  <a:pt x="376" y="111"/>
                  <a:pt x="366" y="100"/>
                </a:cubicBezTo>
                <a:close/>
              </a:path>
            </a:pathLst>
          </a:custGeom>
          <a:solidFill>
            <a:schemeClr val="tx1">
              <a:alpha val="7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mbria" panose="02040503050406030204" pitchFamily="18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5086298" y="1268992"/>
            <a:ext cx="1975492" cy="49074"/>
            <a:chOff x="5108253" y="1177442"/>
            <a:chExt cx="1975492" cy="49074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文本框 48"/>
          <p:cNvSpPr txBox="1"/>
          <p:nvPr/>
        </p:nvSpPr>
        <p:spPr>
          <a:xfrm>
            <a:off x="4894227" y="813033"/>
            <a:ext cx="2530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>
                <a:latin typeface="Cambria" panose="02040503050406030204" pitchFamily="18" charset="0"/>
                <a:ea typeface="Cambria" panose="02040503050406030204" pitchFamily="18" charset="0"/>
              </a:rPr>
              <a:t>UIUC</a:t>
            </a:r>
            <a:r>
              <a:rPr lang="zh-TW" altLang="en-US" sz="1600" b="1" dirty="0">
                <a:latin typeface="Cambria" panose="02040503050406030204" pitchFamily="18" charset="0"/>
              </a:rPr>
              <a:t> </a:t>
            </a:r>
            <a:r>
              <a:rPr lang="en-US" altLang="zh-TW" sz="1600" b="1" dirty="0">
                <a:latin typeface="Cambria" panose="02040503050406030204" pitchFamily="18" charset="0"/>
                <a:ea typeface="Cambria" panose="02040503050406030204" pitchFamily="18" charset="0"/>
              </a:rPr>
              <a:t>BA545_Spring 2024</a:t>
            </a:r>
            <a:endParaRPr lang="en-US" altLang="zh-CN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5086297" y="6223430"/>
            <a:ext cx="1975492" cy="49074"/>
            <a:chOff x="5108253" y="1177442"/>
            <a:chExt cx="1975492" cy="49074"/>
          </a:xfrm>
        </p:grpSpPr>
        <p:cxnSp>
          <p:nvCxnSpPr>
            <p:cNvPr id="52" name="直接连接符 51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/>
          <p:cNvGrpSpPr/>
          <p:nvPr/>
        </p:nvGrpSpPr>
        <p:grpSpPr>
          <a:xfrm>
            <a:off x="5065729" y="5123304"/>
            <a:ext cx="2016626" cy="278698"/>
            <a:chOff x="7150100" y="4803775"/>
            <a:chExt cx="2317750" cy="668338"/>
          </a:xfrm>
        </p:grpSpPr>
        <p:sp>
          <p:nvSpPr>
            <p:cNvPr id="43" name="Freeform 31"/>
            <p:cNvSpPr>
              <a:spLocks/>
            </p:cNvSpPr>
            <p:nvPr/>
          </p:nvSpPr>
          <p:spPr bwMode="auto">
            <a:xfrm>
              <a:off x="8074025" y="4803775"/>
              <a:ext cx="466725" cy="533400"/>
            </a:xfrm>
            <a:custGeom>
              <a:avLst/>
              <a:gdLst>
                <a:gd name="T0" fmla="*/ 60 w 124"/>
                <a:gd name="T1" fmla="*/ 95 h 140"/>
                <a:gd name="T2" fmla="*/ 41 w 124"/>
                <a:gd name="T3" fmla="*/ 42 h 140"/>
                <a:gd name="T4" fmla="*/ 84 w 124"/>
                <a:gd name="T5" fmla="*/ 42 h 140"/>
                <a:gd name="T6" fmla="*/ 65 w 124"/>
                <a:gd name="T7" fmla="*/ 95 h 140"/>
                <a:gd name="T8" fmla="*/ 124 w 124"/>
                <a:gd name="T9" fmla="*/ 140 h 140"/>
                <a:gd name="T10" fmla="*/ 62 w 124"/>
                <a:gd name="T11" fmla="*/ 98 h 140"/>
                <a:gd name="T12" fmla="*/ 0 w 124"/>
                <a:gd name="T13" fmla="*/ 140 h 140"/>
                <a:gd name="T14" fmla="*/ 60 w 124"/>
                <a:gd name="T15" fmla="*/ 9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40">
                  <a:moveTo>
                    <a:pt x="60" y="95"/>
                  </a:moveTo>
                  <a:cubicBezTo>
                    <a:pt x="49" y="80"/>
                    <a:pt x="40" y="61"/>
                    <a:pt x="41" y="42"/>
                  </a:cubicBezTo>
                  <a:cubicBezTo>
                    <a:pt x="44" y="0"/>
                    <a:pt x="81" y="0"/>
                    <a:pt x="84" y="42"/>
                  </a:cubicBezTo>
                  <a:cubicBezTo>
                    <a:pt x="85" y="61"/>
                    <a:pt x="76" y="80"/>
                    <a:pt x="65" y="95"/>
                  </a:cubicBezTo>
                  <a:cubicBezTo>
                    <a:pt x="80" y="114"/>
                    <a:pt x="100" y="135"/>
                    <a:pt x="124" y="140"/>
                  </a:cubicBezTo>
                  <a:cubicBezTo>
                    <a:pt x="102" y="139"/>
                    <a:pt x="77" y="117"/>
                    <a:pt x="62" y="98"/>
                  </a:cubicBezTo>
                  <a:cubicBezTo>
                    <a:pt x="48" y="117"/>
                    <a:pt x="23" y="139"/>
                    <a:pt x="0" y="140"/>
                  </a:cubicBezTo>
                  <a:cubicBezTo>
                    <a:pt x="24" y="135"/>
                    <a:pt x="45" y="114"/>
                    <a:pt x="60" y="95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mbria" panose="02040503050406030204" pitchFamily="18" charset="0"/>
              </a:endParaRPr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>
              <a:off x="8702675" y="5368925"/>
              <a:ext cx="765175" cy="22225"/>
            </a:xfrm>
            <a:custGeom>
              <a:avLst/>
              <a:gdLst>
                <a:gd name="T0" fmla="*/ 101 w 203"/>
                <a:gd name="T1" fmla="*/ 6 h 6"/>
                <a:gd name="T2" fmla="*/ 0 w 203"/>
                <a:gd name="T3" fmla="*/ 3 h 6"/>
                <a:gd name="T4" fmla="*/ 101 w 203"/>
                <a:gd name="T5" fmla="*/ 0 h 6"/>
                <a:gd name="T6" fmla="*/ 203 w 203"/>
                <a:gd name="T7" fmla="*/ 4 h 6"/>
                <a:gd name="T8" fmla="*/ 101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1" y="6"/>
                  </a:moveTo>
                  <a:cubicBezTo>
                    <a:pt x="68" y="6"/>
                    <a:pt x="34" y="6"/>
                    <a:pt x="0" y="3"/>
                  </a:cubicBezTo>
                  <a:cubicBezTo>
                    <a:pt x="35" y="0"/>
                    <a:pt x="68" y="0"/>
                    <a:pt x="101" y="0"/>
                  </a:cubicBezTo>
                  <a:cubicBezTo>
                    <a:pt x="134" y="0"/>
                    <a:pt x="168" y="1"/>
                    <a:pt x="203" y="4"/>
                  </a:cubicBezTo>
                  <a:cubicBezTo>
                    <a:pt x="166" y="6"/>
                    <a:pt x="101" y="6"/>
                    <a:pt x="101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mbria" panose="02040503050406030204" pitchFamily="18" charset="0"/>
              </a:endParaRPr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7150100" y="5368925"/>
              <a:ext cx="765175" cy="22225"/>
            </a:xfrm>
            <a:custGeom>
              <a:avLst/>
              <a:gdLst>
                <a:gd name="T0" fmla="*/ 102 w 203"/>
                <a:gd name="T1" fmla="*/ 6 h 6"/>
                <a:gd name="T2" fmla="*/ 203 w 203"/>
                <a:gd name="T3" fmla="*/ 3 h 6"/>
                <a:gd name="T4" fmla="*/ 102 w 203"/>
                <a:gd name="T5" fmla="*/ 0 h 6"/>
                <a:gd name="T6" fmla="*/ 0 w 203"/>
                <a:gd name="T7" fmla="*/ 4 h 6"/>
                <a:gd name="T8" fmla="*/ 102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2" y="6"/>
                  </a:moveTo>
                  <a:cubicBezTo>
                    <a:pt x="135" y="6"/>
                    <a:pt x="169" y="6"/>
                    <a:pt x="203" y="3"/>
                  </a:cubicBezTo>
                  <a:cubicBezTo>
                    <a:pt x="168" y="0"/>
                    <a:pt x="135" y="0"/>
                    <a:pt x="102" y="0"/>
                  </a:cubicBezTo>
                  <a:cubicBezTo>
                    <a:pt x="68" y="0"/>
                    <a:pt x="35" y="1"/>
                    <a:pt x="0" y="4"/>
                  </a:cubicBezTo>
                  <a:cubicBezTo>
                    <a:pt x="36" y="6"/>
                    <a:pt x="102" y="6"/>
                    <a:pt x="102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mbria" panose="02040503050406030204" pitchFamily="18" charset="0"/>
              </a:endParaRPr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7862888" y="5092700"/>
              <a:ext cx="893763" cy="379413"/>
            </a:xfrm>
            <a:custGeom>
              <a:avLst/>
              <a:gdLst>
                <a:gd name="T0" fmla="*/ 118 w 237"/>
                <a:gd name="T1" fmla="*/ 61 h 99"/>
                <a:gd name="T2" fmla="*/ 160 w 237"/>
                <a:gd name="T3" fmla="*/ 86 h 99"/>
                <a:gd name="T4" fmla="*/ 226 w 237"/>
                <a:gd name="T5" fmla="*/ 28 h 99"/>
                <a:gd name="T6" fmla="*/ 178 w 237"/>
                <a:gd name="T7" fmla="*/ 10 h 99"/>
                <a:gd name="T8" fmla="*/ 184 w 237"/>
                <a:gd name="T9" fmla="*/ 64 h 99"/>
                <a:gd name="T10" fmla="*/ 213 w 237"/>
                <a:gd name="T11" fmla="*/ 52 h 99"/>
                <a:gd name="T12" fmla="*/ 199 w 237"/>
                <a:gd name="T13" fmla="*/ 29 h 99"/>
                <a:gd name="T14" fmla="*/ 183 w 237"/>
                <a:gd name="T15" fmla="*/ 44 h 99"/>
                <a:gd name="T16" fmla="*/ 193 w 237"/>
                <a:gd name="T17" fmla="*/ 32 h 99"/>
                <a:gd name="T18" fmla="*/ 210 w 237"/>
                <a:gd name="T19" fmla="*/ 51 h 99"/>
                <a:gd name="T20" fmla="*/ 185 w 237"/>
                <a:gd name="T21" fmla="*/ 61 h 99"/>
                <a:gd name="T22" fmla="*/ 180 w 237"/>
                <a:gd name="T23" fmla="*/ 13 h 99"/>
                <a:gd name="T24" fmla="*/ 224 w 237"/>
                <a:gd name="T25" fmla="*/ 33 h 99"/>
                <a:gd name="T26" fmla="*/ 162 w 237"/>
                <a:gd name="T27" fmla="*/ 84 h 99"/>
                <a:gd name="T28" fmla="*/ 119 w 237"/>
                <a:gd name="T29" fmla="*/ 54 h 99"/>
                <a:gd name="T30" fmla="*/ 74 w 237"/>
                <a:gd name="T31" fmla="*/ 84 h 99"/>
                <a:gd name="T32" fmla="*/ 13 w 237"/>
                <a:gd name="T33" fmla="*/ 33 h 99"/>
                <a:gd name="T34" fmla="*/ 57 w 237"/>
                <a:gd name="T35" fmla="*/ 13 h 99"/>
                <a:gd name="T36" fmla="*/ 52 w 237"/>
                <a:gd name="T37" fmla="*/ 61 h 99"/>
                <a:gd name="T38" fmla="*/ 27 w 237"/>
                <a:gd name="T39" fmla="*/ 51 h 99"/>
                <a:gd name="T40" fmla="*/ 44 w 237"/>
                <a:gd name="T41" fmla="*/ 32 h 99"/>
                <a:gd name="T42" fmla="*/ 54 w 237"/>
                <a:gd name="T43" fmla="*/ 44 h 99"/>
                <a:gd name="T44" fmla="*/ 37 w 237"/>
                <a:gd name="T45" fmla="*/ 29 h 99"/>
                <a:gd name="T46" fmla="*/ 24 w 237"/>
                <a:gd name="T47" fmla="*/ 52 h 99"/>
                <a:gd name="T48" fmla="*/ 53 w 237"/>
                <a:gd name="T49" fmla="*/ 64 h 99"/>
                <a:gd name="T50" fmla="*/ 59 w 237"/>
                <a:gd name="T51" fmla="*/ 10 h 99"/>
                <a:gd name="T52" fmla="*/ 11 w 237"/>
                <a:gd name="T53" fmla="*/ 28 h 99"/>
                <a:gd name="T54" fmla="*/ 76 w 237"/>
                <a:gd name="T55" fmla="*/ 86 h 99"/>
                <a:gd name="T56" fmla="*/ 118 w 237"/>
                <a:gd name="T57" fmla="*/ 6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7" h="99">
                  <a:moveTo>
                    <a:pt x="118" y="61"/>
                  </a:moveTo>
                  <a:cubicBezTo>
                    <a:pt x="129" y="73"/>
                    <a:pt x="144" y="82"/>
                    <a:pt x="160" y="86"/>
                  </a:cubicBezTo>
                  <a:cubicBezTo>
                    <a:pt x="216" y="99"/>
                    <a:pt x="237" y="56"/>
                    <a:pt x="226" y="28"/>
                  </a:cubicBezTo>
                  <a:cubicBezTo>
                    <a:pt x="219" y="8"/>
                    <a:pt x="196" y="0"/>
                    <a:pt x="178" y="10"/>
                  </a:cubicBezTo>
                  <a:cubicBezTo>
                    <a:pt x="157" y="22"/>
                    <a:pt x="160" y="56"/>
                    <a:pt x="184" y="64"/>
                  </a:cubicBezTo>
                  <a:cubicBezTo>
                    <a:pt x="194" y="68"/>
                    <a:pt x="208" y="65"/>
                    <a:pt x="213" y="52"/>
                  </a:cubicBezTo>
                  <a:cubicBezTo>
                    <a:pt x="216" y="42"/>
                    <a:pt x="209" y="31"/>
                    <a:pt x="199" y="29"/>
                  </a:cubicBezTo>
                  <a:cubicBezTo>
                    <a:pt x="190" y="27"/>
                    <a:pt x="181" y="34"/>
                    <a:pt x="183" y="44"/>
                  </a:cubicBezTo>
                  <a:cubicBezTo>
                    <a:pt x="183" y="41"/>
                    <a:pt x="185" y="33"/>
                    <a:pt x="193" y="32"/>
                  </a:cubicBezTo>
                  <a:cubicBezTo>
                    <a:pt x="204" y="30"/>
                    <a:pt x="213" y="42"/>
                    <a:pt x="210" y="51"/>
                  </a:cubicBezTo>
                  <a:cubicBezTo>
                    <a:pt x="207" y="63"/>
                    <a:pt x="194" y="64"/>
                    <a:pt x="185" y="61"/>
                  </a:cubicBezTo>
                  <a:cubicBezTo>
                    <a:pt x="164" y="53"/>
                    <a:pt x="161" y="24"/>
                    <a:pt x="180" y="13"/>
                  </a:cubicBezTo>
                  <a:cubicBezTo>
                    <a:pt x="197" y="3"/>
                    <a:pt x="219" y="13"/>
                    <a:pt x="224" y="33"/>
                  </a:cubicBezTo>
                  <a:cubicBezTo>
                    <a:pt x="231" y="59"/>
                    <a:pt x="212" y="96"/>
                    <a:pt x="162" y="84"/>
                  </a:cubicBezTo>
                  <a:cubicBezTo>
                    <a:pt x="146" y="80"/>
                    <a:pt x="127" y="69"/>
                    <a:pt x="119" y="54"/>
                  </a:cubicBezTo>
                  <a:cubicBezTo>
                    <a:pt x="109" y="69"/>
                    <a:pt x="92" y="80"/>
                    <a:pt x="74" y="84"/>
                  </a:cubicBezTo>
                  <a:cubicBezTo>
                    <a:pt x="25" y="96"/>
                    <a:pt x="6" y="59"/>
                    <a:pt x="13" y="33"/>
                  </a:cubicBezTo>
                  <a:cubicBezTo>
                    <a:pt x="18" y="13"/>
                    <a:pt x="40" y="3"/>
                    <a:pt x="57" y="13"/>
                  </a:cubicBezTo>
                  <a:cubicBezTo>
                    <a:pt x="75" y="24"/>
                    <a:pt x="73" y="53"/>
                    <a:pt x="52" y="61"/>
                  </a:cubicBezTo>
                  <a:cubicBezTo>
                    <a:pt x="43" y="64"/>
                    <a:pt x="30" y="63"/>
                    <a:pt x="27" y="51"/>
                  </a:cubicBezTo>
                  <a:cubicBezTo>
                    <a:pt x="24" y="42"/>
                    <a:pt x="33" y="30"/>
                    <a:pt x="44" y="32"/>
                  </a:cubicBezTo>
                  <a:cubicBezTo>
                    <a:pt x="52" y="33"/>
                    <a:pt x="54" y="41"/>
                    <a:pt x="54" y="44"/>
                  </a:cubicBezTo>
                  <a:cubicBezTo>
                    <a:pt x="56" y="34"/>
                    <a:pt x="47" y="27"/>
                    <a:pt x="37" y="29"/>
                  </a:cubicBezTo>
                  <a:cubicBezTo>
                    <a:pt x="28" y="31"/>
                    <a:pt x="21" y="42"/>
                    <a:pt x="24" y="52"/>
                  </a:cubicBezTo>
                  <a:cubicBezTo>
                    <a:pt x="29" y="65"/>
                    <a:pt x="43" y="68"/>
                    <a:pt x="53" y="64"/>
                  </a:cubicBezTo>
                  <a:cubicBezTo>
                    <a:pt x="77" y="56"/>
                    <a:pt x="80" y="22"/>
                    <a:pt x="59" y="10"/>
                  </a:cubicBezTo>
                  <a:cubicBezTo>
                    <a:pt x="41" y="0"/>
                    <a:pt x="18" y="8"/>
                    <a:pt x="11" y="28"/>
                  </a:cubicBezTo>
                  <a:cubicBezTo>
                    <a:pt x="0" y="56"/>
                    <a:pt x="21" y="99"/>
                    <a:pt x="76" y="86"/>
                  </a:cubicBezTo>
                  <a:cubicBezTo>
                    <a:pt x="92" y="82"/>
                    <a:pt x="108" y="73"/>
                    <a:pt x="118" y="61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mbria" panose="02040503050406030204" pitchFamily="18" charset="0"/>
              </a:endParaRPr>
            </a:p>
          </p:txBody>
        </p:sp>
      </p:grpSp>
      <p:sp>
        <p:nvSpPr>
          <p:cNvPr id="7" name="文字方塊 6"/>
          <p:cNvSpPr txBox="1"/>
          <p:nvPr/>
        </p:nvSpPr>
        <p:spPr>
          <a:xfrm>
            <a:off x="4671348" y="5612975"/>
            <a:ext cx="3033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Cambria" panose="02040503050406030204" pitchFamily="18" charset="0"/>
                <a:ea typeface="Cambria" panose="02040503050406030204" pitchFamily="18" charset="0"/>
              </a:rPr>
              <a:t>Professor Joseph T. Mahoney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>
                <a:latin typeface="Cambria" panose="02040503050406030204" pitchFamily="18" charset="0"/>
              </a:rPr>
              <a:pPr/>
              <a:t>1</a:t>
            </a:fld>
            <a:endParaRPr lang="zh-CN" altLang="en-US">
              <a:latin typeface="Cambria" panose="02040503050406030204" pitchFamily="18" charset="0"/>
            </a:endParaRPr>
          </a:p>
        </p:txBody>
      </p:sp>
      <p:pic>
        <p:nvPicPr>
          <p:cNvPr id="34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477" y="1671116"/>
            <a:ext cx="1020759" cy="1323077"/>
          </a:xfrm>
          <a:prstGeom prst="rect">
            <a:avLst/>
          </a:prstGeom>
        </p:spPr>
      </p:pic>
      <p:pic>
        <p:nvPicPr>
          <p:cNvPr id="35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477" y="4435164"/>
            <a:ext cx="1020759" cy="131080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584234" y="1747879"/>
            <a:ext cx="250961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dirty="0">
                <a:latin typeface="Cambria" panose="02040503050406030204" pitchFamily="18" charset="0"/>
                <a:ea typeface="Cambria" panose="02040503050406030204" pitchFamily="18" charset="0"/>
              </a:rPr>
              <a:t>Scott E. Masten</a:t>
            </a:r>
          </a:p>
          <a:p>
            <a:r>
              <a:rPr lang="en-US" altLang="zh-TW" sz="1600" dirty="0">
                <a:latin typeface="Cambria" panose="02040503050406030204" pitchFamily="18" charset="0"/>
                <a:ea typeface="Cambria" panose="02040503050406030204" pitchFamily="18" charset="0"/>
              </a:rPr>
              <a:t>Professor of Business Economics and Public Policy</a:t>
            </a:r>
          </a:p>
          <a:p>
            <a:r>
              <a:rPr lang="en-US" altLang="zh-TW" sz="1600" dirty="0">
                <a:latin typeface="Cambria" panose="02040503050406030204" pitchFamily="18" charset="0"/>
                <a:ea typeface="Cambria" panose="02040503050406030204" pitchFamily="18" charset="0"/>
              </a:rPr>
              <a:t>University of Michigan</a:t>
            </a:r>
            <a:br>
              <a:rPr lang="en-US" altLang="zh-TW" sz="1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altLang="zh-TW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TW" sz="1600" b="1" dirty="0">
                <a:latin typeface="Cambria" panose="02040503050406030204" pitchFamily="18" charset="0"/>
                <a:ea typeface="Cambria" panose="02040503050406030204" pitchFamily="18" charset="0"/>
              </a:rPr>
              <a:t>James W. Meehan</a:t>
            </a:r>
          </a:p>
          <a:p>
            <a:r>
              <a:rPr lang="en-US" altLang="zh-TW" sz="1600" dirty="0">
                <a:latin typeface="Cambria" panose="02040503050406030204" pitchFamily="18" charset="0"/>
                <a:ea typeface="Cambria" panose="02040503050406030204" pitchFamily="18" charset="0"/>
              </a:rPr>
              <a:t>Professor of Economics (Retired)</a:t>
            </a:r>
          </a:p>
          <a:p>
            <a:r>
              <a:rPr lang="en-US" altLang="zh-TW" sz="1600" dirty="0">
                <a:latin typeface="Cambria" panose="02040503050406030204" pitchFamily="18" charset="0"/>
                <a:ea typeface="Cambria" panose="02040503050406030204" pitchFamily="18" charset="0"/>
              </a:rPr>
              <a:t>Colby College</a:t>
            </a:r>
            <a:endParaRPr lang="zh-TW" altLang="en-US" sz="1600" dirty="0">
              <a:latin typeface="Cambria" panose="02040503050406030204" pitchFamily="18" charset="0"/>
            </a:endParaRPr>
          </a:p>
          <a:p>
            <a:pPr fontAlgn="base"/>
            <a:endParaRPr lang="en-US" altLang="zh-TW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base"/>
            <a:r>
              <a:rPr lang="en-US" altLang="zh-TW" sz="1600" b="1" dirty="0">
                <a:latin typeface="Cambria" panose="02040503050406030204" pitchFamily="18" charset="0"/>
                <a:ea typeface="Cambria" panose="02040503050406030204" pitchFamily="18" charset="0"/>
              </a:rPr>
              <a:t>Edward A. Snyder</a:t>
            </a:r>
          </a:p>
          <a:p>
            <a:pPr fontAlgn="base"/>
            <a:r>
              <a:rPr lang="en-US" altLang="zh-TW" sz="1600" dirty="0">
                <a:latin typeface="Cambria" panose="02040503050406030204" pitchFamily="18" charset="0"/>
                <a:ea typeface="Cambria" panose="02040503050406030204" pitchFamily="18" charset="0"/>
              </a:rPr>
              <a:t>Professor of Economics and Management</a:t>
            </a:r>
          </a:p>
          <a:p>
            <a:pPr fontAlgn="base"/>
            <a:r>
              <a:rPr lang="en-US" altLang="zh-TW" sz="1600" dirty="0">
                <a:latin typeface="Cambria" panose="02040503050406030204" pitchFamily="18" charset="0"/>
                <a:ea typeface="Cambria" panose="02040503050406030204" pitchFamily="18" charset="0"/>
              </a:rPr>
              <a:t>Yale School of Management</a:t>
            </a:r>
          </a:p>
          <a:p>
            <a:endParaRPr lang="en-US" altLang="zh-TW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4417" y="2536802"/>
            <a:ext cx="35316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latin typeface="Cambria" panose="02040503050406030204" pitchFamily="18" charset="0"/>
                <a:ea typeface="Cambria" panose="02040503050406030204" pitchFamily="18" charset="0"/>
              </a:rPr>
              <a:t>Masten, S.E., J.W. Meehan,            and E.A. Snyder (1991).            The costs of organization. </a:t>
            </a:r>
            <a:r>
              <a:rPr lang="en-US" altLang="zh-TW" sz="2000" i="1" dirty="0">
                <a:latin typeface="Cambria" panose="02040503050406030204" pitchFamily="18" charset="0"/>
                <a:ea typeface="Cambria" panose="02040503050406030204" pitchFamily="18" charset="0"/>
              </a:rPr>
              <a:t>Journal of Law, Economics &amp; Organization</a:t>
            </a:r>
            <a:r>
              <a:rPr lang="en-US" altLang="zh-TW" sz="2000" dirty="0">
                <a:latin typeface="Cambria" panose="02040503050406030204" pitchFamily="18" charset="0"/>
                <a:ea typeface="Cambria" panose="02040503050406030204" pitchFamily="18" charset="0"/>
              </a:rPr>
              <a:t>, 7(1): 1-25.</a:t>
            </a:r>
            <a:endParaRPr lang="zh-TW" altLang="en-US" sz="2000" dirty="0">
              <a:latin typeface="Cambria" panose="0204050305040603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477" y="3169168"/>
            <a:ext cx="1020759" cy="10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065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2640" y="95858"/>
            <a:ext cx="11995688" cy="6661149"/>
          </a:xfrm>
          <a:prstGeom prst="rect">
            <a:avLst/>
          </a:prstGeom>
          <a:noFill/>
          <a:ln w="63500" cmpd="thickThin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349153" y="1402564"/>
            <a:ext cx="804793" cy="798631"/>
            <a:chOff x="4985288" y="1224585"/>
            <a:chExt cx="2546888" cy="2527388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243719" y="1509982"/>
            <a:ext cx="103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prstClr val="white"/>
                </a:solidFill>
                <a:latin typeface="宋体" panose="02010600030101010101" pitchFamily="2" charset="-122"/>
              </a:rPr>
              <a:t>04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851801" y="5499679"/>
            <a:ext cx="1975492" cy="49074"/>
            <a:chOff x="5108253" y="1177442"/>
            <a:chExt cx="1975492" cy="49074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753278" y="2552981"/>
            <a:ext cx="2016626" cy="278698"/>
            <a:chOff x="7150100" y="4803775"/>
            <a:chExt cx="2317750" cy="668338"/>
          </a:xfrm>
        </p:grpSpPr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8074025" y="4803775"/>
              <a:ext cx="466725" cy="533400"/>
            </a:xfrm>
            <a:custGeom>
              <a:avLst/>
              <a:gdLst>
                <a:gd name="T0" fmla="*/ 60 w 124"/>
                <a:gd name="T1" fmla="*/ 95 h 140"/>
                <a:gd name="T2" fmla="*/ 41 w 124"/>
                <a:gd name="T3" fmla="*/ 42 h 140"/>
                <a:gd name="T4" fmla="*/ 84 w 124"/>
                <a:gd name="T5" fmla="*/ 42 h 140"/>
                <a:gd name="T6" fmla="*/ 65 w 124"/>
                <a:gd name="T7" fmla="*/ 95 h 140"/>
                <a:gd name="T8" fmla="*/ 124 w 124"/>
                <a:gd name="T9" fmla="*/ 140 h 140"/>
                <a:gd name="T10" fmla="*/ 62 w 124"/>
                <a:gd name="T11" fmla="*/ 98 h 140"/>
                <a:gd name="T12" fmla="*/ 0 w 124"/>
                <a:gd name="T13" fmla="*/ 140 h 140"/>
                <a:gd name="T14" fmla="*/ 60 w 124"/>
                <a:gd name="T15" fmla="*/ 9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40">
                  <a:moveTo>
                    <a:pt x="60" y="95"/>
                  </a:moveTo>
                  <a:cubicBezTo>
                    <a:pt x="49" y="80"/>
                    <a:pt x="40" y="61"/>
                    <a:pt x="41" y="42"/>
                  </a:cubicBezTo>
                  <a:cubicBezTo>
                    <a:pt x="44" y="0"/>
                    <a:pt x="81" y="0"/>
                    <a:pt x="84" y="42"/>
                  </a:cubicBezTo>
                  <a:cubicBezTo>
                    <a:pt x="85" y="61"/>
                    <a:pt x="76" y="80"/>
                    <a:pt x="65" y="95"/>
                  </a:cubicBezTo>
                  <a:cubicBezTo>
                    <a:pt x="80" y="114"/>
                    <a:pt x="100" y="135"/>
                    <a:pt x="124" y="140"/>
                  </a:cubicBezTo>
                  <a:cubicBezTo>
                    <a:pt x="102" y="139"/>
                    <a:pt x="77" y="117"/>
                    <a:pt x="62" y="98"/>
                  </a:cubicBezTo>
                  <a:cubicBezTo>
                    <a:pt x="48" y="117"/>
                    <a:pt x="23" y="139"/>
                    <a:pt x="0" y="140"/>
                  </a:cubicBezTo>
                  <a:cubicBezTo>
                    <a:pt x="24" y="135"/>
                    <a:pt x="45" y="114"/>
                    <a:pt x="60" y="95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8702675" y="5368925"/>
              <a:ext cx="765175" cy="22225"/>
            </a:xfrm>
            <a:custGeom>
              <a:avLst/>
              <a:gdLst>
                <a:gd name="T0" fmla="*/ 101 w 203"/>
                <a:gd name="T1" fmla="*/ 6 h 6"/>
                <a:gd name="T2" fmla="*/ 0 w 203"/>
                <a:gd name="T3" fmla="*/ 3 h 6"/>
                <a:gd name="T4" fmla="*/ 101 w 203"/>
                <a:gd name="T5" fmla="*/ 0 h 6"/>
                <a:gd name="T6" fmla="*/ 203 w 203"/>
                <a:gd name="T7" fmla="*/ 4 h 6"/>
                <a:gd name="T8" fmla="*/ 101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1" y="6"/>
                  </a:moveTo>
                  <a:cubicBezTo>
                    <a:pt x="68" y="6"/>
                    <a:pt x="34" y="6"/>
                    <a:pt x="0" y="3"/>
                  </a:cubicBezTo>
                  <a:cubicBezTo>
                    <a:pt x="35" y="0"/>
                    <a:pt x="68" y="0"/>
                    <a:pt x="101" y="0"/>
                  </a:cubicBezTo>
                  <a:cubicBezTo>
                    <a:pt x="134" y="0"/>
                    <a:pt x="168" y="1"/>
                    <a:pt x="203" y="4"/>
                  </a:cubicBezTo>
                  <a:cubicBezTo>
                    <a:pt x="166" y="6"/>
                    <a:pt x="101" y="6"/>
                    <a:pt x="101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7150100" y="5368925"/>
              <a:ext cx="765175" cy="22225"/>
            </a:xfrm>
            <a:custGeom>
              <a:avLst/>
              <a:gdLst>
                <a:gd name="T0" fmla="*/ 102 w 203"/>
                <a:gd name="T1" fmla="*/ 6 h 6"/>
                <a:gd name="T2" fmla="*/ 203 w 203"/>
                <a:gd name="T3" fmla="*/ 3 h 6"/>
                <a:gd name="T4" fmla="*/ 102 w 203"/>
                <a:gd name="T5" fmla="*/ 0 h 6"/>
                <a:gd name="T6" fmla="*/ 0 w 203"/>
                <a:gd name="T7" fmla="*/ 4 h 6"/>
                <a:gd name="T8" fmla="*/ 102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2" y="6"/>
                  </a:moveTo>
                  <a:cubicBezTo>
                    <a:pt x="135" y="6"/>
                    <a:pt x="169" y="6"/>
                    <a:pt x="203" y="3"/>
                  </a:cubicBezTo>
                  <a:cubicBezTo>
                    <a:pt x="168" y="0"/>
                    <a:pt x="135" y="0"/>
                    <a:pt x="102" y="0"/>
                  </a:cubicBezTo>
                  <a:cubicBezTo>
                    <a:pt x="68" y="0"/>
                    <a:pt x="35" y="1"/>
                    <a:pt x="0" y="4"/>
                  </a:cubicBezTo>
                  <a:cubicBezTo>
                    <a:pt x="36" y="6"/>
                    <a:pt x="102" y="6"/>
                    <a:pt x="102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7862888" y="5092700"/>
              <a:ext cx="893763" cy="379413"/>
            </a:xfrm>
            <a:custGeom>
              <a:avLst/>
              <a:gdLst>
                <a:gd name="T0" fmla="*/ 118 w 237"/>
                <a:gd name="T1" fmla="*/ 61 h 99"/>
                <a:gd name="T2" fmla="*/ 160 w 237"/>
                <a:gd name="T3" fmla="*/ 86 h 99"/>
                <a:gd name="T4" fmla="*/ 226 w 237"/>
                <a:gd name="T5" fmla="*/ 28 h 99"/>
                <a:gd name="T6" fmla="*/ 178 w 237"/>
                <a:gd name="T7" fmla="*/ 10 h 99"/>
                <a:gd name="T8" fmla="*/ 184 w 237"/>
                <a:gd name="T9" fmla="*/ 64 h 99"/>
                <a:gd name="T10" fmla="*/ 213 w 237"/>
                <a:gd name="T11" fmla="*/ 52 h 99"/>
                <a:gd name="T12" fmla="*/ 199 w 237"/>
                <a:gd name="T13" fmla="*/ 29 h 99"/>
                <a:gd name="T14" fmla="*/ 183 w 237"/>
                <a:gd name="T15" fmla="*/ 44 h 99"/>
                <a:gd name="T16" fmla="*/ 193 w 237"/>
                <a:gd name="T17" fmla="*/ 32 h 99"/>
                <a:gd name="T18" fmla="*/ 210 w 237"/>
                <a:gd name="T19" fmla="*/ 51 h 99"/>
                <a:gd name="T20" fmla="*/ 185 w 237"/>
                <a:gd name="T21" fmla="*/ 61 h 99"/>
                <a:gd name="T22" fmla="*/ 180 w 237"/>
                <a:gd name="T23" fmla="*/ 13 h 99"/>
                <a:gd name="T24" fmla="*/ 224 w 237"/>
                <a:gd name="T25" fmla="*/ 33 h 99"/>
                <a:gd name="T26" fmla="*/ 162 w 237"/>
                <a:gd name="T27" fmla="*/ 84 h 99"/>
                <a:gd name="T28" fmla="*/ 119 w 237"/>
                <a:gd name="T29" fmla="*/ 54 h 99"/>
                <a:gd name="T30" fmla="*/ 74 w 237"/>
                <a:gd name="T31" fmla="*/ 84 h 99"/>
                <a:gd name="T32" fmla="*/ 13 w 237"/>
                <a:gd name="T33" fmla="*/ 33 h 99"/>
                <a:gd name="T34" fmla="*/ 57 w 237"/>
                <a:gd name="T35" fmla="*/ 13 h 99"/>
                <a:gd name="T36" fmla="*/ 52 w 237"/>
                <a:gd name="T37" fmla="*/ 61 h 99"/>
                <a:gd name="T38" fmla="*/ 27 w 237"/>
                <a:gd name="T39" fmla="*/ 51 h 99"/>
                <a:gd name="T40" fmla="*/ 44 w 237"/>
                <a:gd name="T41" fmla="*/ 32 h 99"/>
                <a:gd name="T42" fmla="*/ 54 w 237"/>
                <a:gd name="T43" fmla="*/ 44 h 99"/>
                <a:gd name="T44" fmla="*/ 37 w 237"/>
                <a:gd name="T45" fmla="*/ 29 h 99"/>
                <a:gd name="T46" fmla="*/ 24 w 237"/>
                <a:gd name="T47" fmla="*/ 52 h 99"/>
                <a:gd name="T48" fmla="*/ 53 w 237"/>
                <a:gd name="T49" fmla="*/ 64 h 99"/>
                <a:gd name="T50" fmla="*/ 59 w 237"/>
                <a:gd name="T51" fmla="*/ 10 h 99"/>
                <a:gd name="T52" fmla="*/ 11 w 237"/>
                <a:gd name="T53" fmla="*/ 28 h 99"/>
                <a:gd name="T54" fmla="*/ 76 w 237"/>
                <a:gd name="T55" fmla="*/ 86 h 99"/>
                <a:gd name="T56" fmla="*/ 118 w 237"/>
                <a:gd name="T57" fmla="*/ 6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7" h="99">
                  <a:moveTo>
                    <a:pt x="118" y="61"/>
                  </a:moveTo>
                  <a:cubicBezTo>
                    <a:pt x="129" y="73"/>
                    <a:pt x="144" y="82"/>
                    <a:pt x="160" y="86"/>
                  </a:cubicBezTo>
                  <a:cubicBezTo>
                    <a:pt x="216" y="99"/>
                    <a:pt x="237" y="56"/>
                    <a:pt x="226" y="28"/>
                  </a:cubicBezTo>
                  <a:cubicBezTo>
                    <a:pt x="219" y="8"/>
                    <a:pt x="196" y="0"/>
                    <a:pt x="178" y="10"/>
                  </a:cubicBezTo>
                  <a:cubicBezTo>
                    <a:pt x="157" y="22"/>
                    <a:pt x="160" y="56"/>
                    <a:pt x="184" y="64"/>
                  </a:cubicBezTo>
                  <a:cubicBezTo>
                    <a:pt x="194" y="68"/>
                    <a:pt x="208" y="65"/>
                    <a:pt x="213" y="52"/>
                  </a:cubicBezTo>
                  <a:cubicBezTo>
                    <a:pt x="216" y="42"/>
                    <a:pt x="209" y="31"/>
                    <a:pt x="199" y="29"/>
                  </a:cubicBezTo>
                  <a:cubicBezTo>
                    <a:pt x="190" y="27"/>
                    <a:pt x="181" y="34"/>
                    <a:pt x="183" y="44"/>
                  </a:cubicBezTo>
                  <a:cubicBezTo>
                    <a:pt x="183" y="41"/>
                    <a:pt x="185" y="33"/>
                    <a:pt x="193" y="32"/>
                  </a:cubicBezTo>
                  <a:cubicBezTo>
                    <a:pt x="204" y="30"/>
                    <a:pt x="213" y="42"/>
                    <a:pt x="210" y="51"/>
                  </a:cubicBezTo>
                  <a:cubicBezTo>
                    <a:pt x="207" y="63"/>
                    <a:pt x="194" y="64"/>
                    <a:pt x="185" y="61"/>
                  </a:cubicBezTo>
                  <a:cubicBezTo>
                    <a:pt x="164" y="53"/>
                    <a:pt x="161" y="24"/>
                    <a:pt x="180" y="13"/>
                  </a:cubicBezTo>
                  <a:cubicBezTo>
                    <a:pt x="197" y="3"/>
                    <a:pt x="219" y="13"/>
                    <a:pt x="224" y="33"/>
                  </a:cubicBezTo>
                  <a:cubicBezTo>
                    <a:pt x="231" y="59"/>
                    <a:pt x="212" y="96"/>
                    <a:pt x="162" y="84"/>
                  </a:cubicBezTo>
                  <a:cubicBezTo>
                    <a:pt x="146" y="80"/>
                    <a:pt x="127" y="69"/>
                    <a:pt x="119" y="54"/>
                  </a:cubicBezTo>
                  <a:cubicBezTo>
                    <a:pt x="109" y="69"/>
                    <a:pt x="92" y="80"/>
                    <a:pt x="74" y="84"/>
                  </a:cubicBezTo>
                  <a:cubicBezTo>
                    <a:pt x="25" y="96"/>
                    <a:pt x="6" y="59"/>
                    <a:pt x="13" y="33"/>
                  </a:cubicBezTo>
                  <a:cubicBezTo>
                    <a:pt x="18" y="13"/>
                    <a:pt x="40" y="3"/>
                    <a:pt x="57" y="13"/>
                  </a:cubicBezTo>
                  <a:cubicBezTo>
                    <a:pt x="75" y="24"/>
                    <a:pt x="73" y="53"/>
                    <a:pt x="52" y="61"/>
                  </a:cubicBezTo>
                  <a:cubicBezTo>
                    <a:pt x="43" y="64"/>
                    <a:pt x="30" y="63"/>
                    <a:pt x="27" y="51"/>
                  </a:cubicBezTo>
                  <a:cubicBezTo>
                    <a:pt x="24" y="42"/>
                    <a:pt x="33" y="30"/>
                    <a:pt x="44" y="32"/>
                  </a:cubicBezTo>
                  <a:cubicBezTo>
                    <a:pt x="52" y="33"/>
                    <a:pt x="54" y="41"/>
                    <a:pt x="54" y="44"/>
                  </a:cubicBezTo>
                  <a:cubicBezTo>
                    <a:pt x="56" y="34"/>
                    <a:pt x="47" y="27"/>
                    <a:pt x="37" y="29"/>
                  </a:cubicBezTo>
                  <a:cubicBezTo>
                    <a:pt x="28" y="31"/>
                    <a:pt x="21" y="42"/>
                    <a:pt x="24" y="52"/>
                  </a:cubicBezTo>
                  <a:cubicBezTo>
                    <a:pt x="29" y="65"/>
                    <a:pt x="43" y="68"/>
                    <a:pt x="53" y="64"/>
                  </a:cubicBezTo>
                  <a:cubicBezTo>
                    <a:pt x="77" y="56"/>
                    <a:pt x="80" y="22"/>
                    <a:pt x="59" y="10"/>
                  </a:cubicBezTo>
                  <a:cubicBezTo>
                    <a:pt x="41" y="0"/>
                    <a:pt x="18" y="8"/>
                    <a:pt x="11" y="28"/>
                  </a:cubicBezTo>
                  <a:cubicBezTo>
                    <a:pt x="0" y="56"/>
                    <a:pt x="21" y="99"/>
                    <a:pt x="76" y="86"/>
                  </a:cubicBezTo>
                  <a:cubicBezTo>
                    <a:pt x="92" y="82"/>
                    <a:pt x="108" y="73"/>
                    <a:pt x="118" y="61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490888" y="3000042"/>
            <a:ext cx="2454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latin typeface="Cambria" panose="02040503050406030204" pitchFamily="18" charset="0"/>
              </a:rPr>
              <a:t>4. Model</a:t>
            </a:r>
          </a:p>
          <a:p>
            <a:pPr algn="ctr"/>
            <a:endParaRPr lang="en-US" altLang="zh-TW" sz="2400" b="1" dirty="0">
              <a:latin typeface="Cambria" panose="02040503050406030204" pitchFamily="18" charset="0"/>
            </a:endParaRPr>
          </a:p>
          <a:p>
            <a:pPr lvl="0" algn="ctr"/>
            <a:r>
              <a:rPr lang="en-US" altLang="zh-TW" sz="2400" b="1" dirty="0">
                <a:latin typeface="Cambria" panose="02040503050406030204" pitchFamily="18" charset="0"/>
              </a:rPr>
              <a:t>Two-stage procedure</a:t>
            </a:r>
          </a:p>
        </p:txBody>
      </p:sp>
      <p:sp>
        <p:nvSpPr>
          <p:cNvPr id="37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048340E-56AC-404E-88C3-AE83BE1AE080}" type="slidenum">
              <a:rPr lang="en-US" smtClean="0"/>
              <a:t>10</a:t>
            </a:fld>
            <a:endParaRPr lang="en-US"/>
          </a:p>
        </p:txBody>
      </p:sp>
      <p:cxnSp>
        <p:nvCxnSpPr>
          <p:cNvPr id="35" name="直接连接符 13"/>
          <p:cNvCxnSpPr/>
          <p:nvPr/>
        </p:nvCxnSpPr>
        <p:spPr>
          <a:xfrm>
            <a:off x="3414792" y="879060"/>
            <a:ext cx="1" cy="509987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1"/>
          <p:cNvSpPr/>
          <p:nvPr/>
        </p:nvSpPr>
        <p:spPr>
          <a:xfrm>
            <a:off x="3873638" y="2201194"/>
            <a:ext cx="3431937" cy="195393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2000" u="sng" dirty="0">
                <a:solidFill>
                  <a:schemeClr val="tx1"/>
                </a:solidFill>
                <a:latin typeface="Cambria" panose="02040503050406030204" pitchFamily="18" charset="0"/>
              </a:rPr>
              <a:t>Probit model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chemeClr val="tx1"/>
                </a:solidFill>
                <a:latin typeface="Cambria" panose="02040503050406030204" pitchFamily="18" charset="0"/>
              </a:rPr>
              <a:t>The selection decision regarding whether to organize the process </a:t>
            </a:r>
            <a:r>
              <a:rPr lang="en-US" altLang="zh-TW" sz="2000" u="sng" dirty="0">
                <a:solidFill>
                  <a:schemeClr val="tx1"/>
                </a:solidFill>
                <a:latin typeface="Cambria" panose="02040503050406030204" pitchFamily="18" charset="0"/>
              </a:rPr>
              <a:t>internally or to subcontract </a:t>
            </a:r>
            <a:r>
              <a:rPr lang="en-US" altLang="zh-TW" sz="2000" dirty="0">
                <a:solidFill>
                  <a:schemeClr val="tx1"/>
                </a:solidFill>
                <a:latin typeface="Cambria" panose="02040503050406030204" pitchFamily="18" charset="0"/>
              </a:rPr>
              <a:t>the work. </a:t>
            </a:r>
          </a:p>
        </p:txBody>
      </p:sp>
      <p:sp>
        <p:nvSpPr>
          <p:cNvPr id="32" name="직사각형 7"/>
          <p:cNvSpPr/>
          <p:nvPr/>
        </p:nvSpPr>
        <p:spPr>
          <a:xfrm>
            <a:off x="7877747" y="2201195"/>
            <a:ext cx="3836198" cy="39078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2000" u="sng" dirty="0">
                <a:solidFill>
                  <a:schemeClr val="tx1"/>
                </a:solidFill>
                <a:latin typeface="Cambria" panose="02040503050406030204" pitchFamily="18" charset="0"/>
              </a:rPr>
              <a:t>Structural cost equations </a:t>
            </a:r>
            <a:r>
              <a:rPr lang="en-US" altLang="zh-TW" sz="2000" dirty="0">
                <a:solidFill>
                  <a:schemeClr val="tx1"/>
                </a:solidFill>
                <a:latin typeface="Cambria" panose="02040503050406030204" pitchFamily="18" charset="0"/>
              </a:rPr>
              <a:t>of the model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chemeClr val="tx1"/>
                </a:solidFill>
                <a:latin typeface="Cambria" panose="02040503050406030204" pitchFamily="18" charset="0"/>
              </a:rPr>
              <a:t>Estimate </a:t>
            </a:r>
            <a:r>
              <a:rPr lang="en-US" altLang="zh-TW" sz="2000" u="sng" dirty="0">
                <a:solidFill>
                  <a:schemeClr val="tx1"/>
                </a:solidFill>
                <a:latin typeface="Cambria" panose="02040503050406030204" pitchFamily="18" charset="0"/>
              </a:rPr>
              <a:t>internal organization costs</a:t>
            </a:r>
            <a:r>
              <a:rPr lang="en-US" altLang="zh-TW" sz="2000" dirty="0">
                <a:solidFill>
                  <a:schemeClr val="tx1"/>
                </a:solidFill>
                <a:latin typeface="Cambria" panose="02040503050406030204" pitchFamily="18" charset="0"/>
              </a:rPr>
              <a:t> to correct for selectivity using an index constructed from the first-stage results.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chemeClr val="tx1"/>
                </a:solidFill>
                <a:latin typeface="Cambria" panose="02040503050406030204" pitchFamily="18" charset="0"/>
              </a:rPr>
              <a:t>Estimates of the coefficients in the (unobserved) external organization-cost equation are inferred from the parameters of the </a:t>
            </a:r>
            <a:r>
              <a:rPr lang="en-US" altLang="zh-TW" sz="2000" dirty="0" err="1">
                <a:solidFill>
                  <a:schemeClr val="tx1"/>
                </a:solidFill>
                <a:latin typeface="Cambria" panose="02040503050406030204" pitchFamily="18" charset="0"/>
              </a:rPr>
              <a:t>probit</a:t>
            </a:r>
            <a:r>
              <a:rPr lang="en-US" altLang="zh-TW" sz="2000" dirty="0">
                <a:solidFill>
                  <a:schemeClr val="tx1"/>
                </a:solidFill>
                <a:latin typeface="Cambria" panose="02040503050406030204" pitchFamily="18" charset="0"/>
              </a:rPr>
              <a:t> and internal organization cost estimates.</a:t>
            </a:r>
          </a:p>
        </p:txBody>
      </p:sp>
      <p:sp>
        <p:nvSpPr>
          <p:cNvPr id="36" name="五边形 1"/>
          <p:cNvSpPr/>
          <p:nvPr/>
        </p:nvSpPr>
        <p:spPr>
          <a:xfrm>
            <a:off x="3921768" y="1226019"/>
            <a:ext cx="2648735" cy="619526"/>
          </a:xfrm>
          <a:prstGeom prst="homePlat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solidFill>
                  <a:srgbClr val="FFFF00"/>
                </a:solidFill>
              </a:rPr>
              <a:t>1</a:t>
            </a:r>
            <a:r>
              <a:rPr lang="en-US" altLang="zh-TW" sz="2400" b="1" baseline="30000" dirty="0">
                <a:solidFill>
                  <a:srgbClr val="FFFF00"/>
                </a:solidFill>
              </a:rPr>
              <a:t>st</a:t>
            </a:r>
            <a:r>
              <a:rPr lang="en-US" altLang="zh-TW" sz="2400" b="1" dirty="0">
                <a:solidFill>
                  <a:srgbClr val="FFFF00"/>
                </a:solidFill>
              </a:rPr>
              <a:t> stage</a:t>
            </a:r>
          </a:p>
        </p:txBody>
      </p:sp>
      <p:sp>
        <p:nvSpPr>
          <p:cNvPr id="38" name="五边形 33"/>
          <p:cNvSpPr/>
          <p:nvPr/>
        </p:nvSpPr>
        <p:spPr>
          <a:xfrm flipH="1">
            <a:off x="8527982" y="1226019"/>
            <a:ext cx="2983831" cy="619526"/>
          </a:xfrm>
          <a:prstGeom prst="homePlat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solidFill>
                  <a:srgbClr val="FFFF00"/>
                </a:solidFill>
              </a:rPr>
              <a:t>2</a:t>
            </a:r>
            <a:r>
              <a:rPr lang="en-US" altLang="zh-TW" sz="2400" b="1" baseline="30000" dirty="0">
                <a:solidFill>
                  <a:srgbClr val="FFFF00"/>
                </a:solidFill>
              </a:rPr>
              <a:t>nd</a:t>
            </a:r>
            <a:r>
              <a:rPr lang="en-US" altLang="zh-TW" sz="2400" b="1" dirty="0">
                <a:solidFill>
                  <a:srgbClr val="FFFF00"/>
                </a:solidFill>
              </a:rPr>
              <a:t> stage</a:t>
            </a:r>
          </a:p>
        </p:txBody>
      </p:sp>
    </p:spTree>
    <p:extLst>
      <p:ext uri="{BB962C8B-B14F-4D97-AF65-F5344CB8AC3E}">
        <p14:creationId xmlns:p14="http://schemas.microsoft.com/office/powerpoint/2010/main" val="1439593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98156" y="96112"/>
            <a:ext cx="11995688" cy="6661149"/>
          </a:xfrm>
          <a:prstGeom prst="rect">
            <a:avLst/>
          </a:prstGeom>
          <a:noFill/>
          <a:ln w="63500" cmpd="thickThin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349153" y="1402564"/>
            <a:ext cx="804793" cy="798631"/>
            <a:chOff x="4985288" y="1224585"/>
            <a:chExt cx="2546888" cy="2527388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243719" y="1509982"/>
            <a:ext cx="103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prstClr val="white"/>
                </a:solidFill>
                <a:latin typeface="宋体" panose="02010600030101010101" pitchFamily="2" charset="-122"/>
              </a:rPr>
              <a:t>04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851801" y="5499679"/>
            <a:ext cx="1975492" cy="49074"/>
            <a:chOff x="5108253" y="1177442"/>
            <a:chExt cx="1975492" cy="49074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753278" y="2552981"/>
            <a:ext cx="2016626" cy="278698"/>
            <a:chOff x="7150100" y="4803775"/>
            <a:chExt cx="2317750" cy="668338"/>
          </a:xfrm>
        </p:grpSpPr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8074025" y="4803775"/>
              <a:ext cx="466725" cy="533400"/>
            </a:xfrm>
            <a:custGeom>
              <a:avLst/>
              <a:gdLst>
                <a:gd name="T0" fmla="*/ 60 w 124"/>
                <a:gd name="T1" fmla="*/ 95 h 140"/>
                <a:gd name="T2" fmla="*/ 41 w 124"/>
                <a:gd name="T3" fmla="*/ 42 h 140"/>
                <a:gd name="T4" fmla="*/ 84 w 124"/>
                <a:gd name="T5" fmla="*/ 42 h 140"/>
                <a:gd name="T6" fmla="*/ 65 w 124"/>
                <a:gd name="T7" fmla="*/ 95 h 140"/>
                <a:gd name="T8" fmla="*/ 124 w 124"/>
                <a:gd name="T9" fmla="*/ 140 h 140"/>
                <a:gd name="T10" fmla="*/ 62 w 124"/>
                <a:gd name="T11" fmla="*/ 98 h 140"/>
                <a:gd name="T12" fmla="*/ 0 w 124"/>
                <a:gd name="T13" fmla="*/ 140 h 140"/>
                <a:gd name="T14" fmla="*/ 60 w 124"/>
                <a:gd name="T15" fmla="*/ 9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40">
                  <a:moveTo>
                    <a:pt x="60" y="95"/>
                  </a:moveTo>
                  <a:cubicBezTo>
                    <a:pt x="49" y="80"/>
                    <a:pt x="40" y="61"/>
                    <a:pt x="41" y="42"/>
                  </a:cubicBezTo>
                  <a:cubicBezTo>
                    <a:pt x="44" y="0"/>
                    <a:pt x="81" y="0"/>
                    <a:pt x="84" y="42"/>
                  </a:cubicBezTo>
                  <a:cubicBezTo>
                    <a:pt x="85" y="61"/>
                    <a:pt x="76" y="80"/>
                    <a:pt x="65" y="95"/>
                  </a:cubicBezTo>
                  <a:cubicBezTo>
                    <a:pt x="80" y="114"/>
                    <a:pt x="100" y="135"/>
                    <a:pt x="124" y="140"/>
                  </a:cubicBezTo>
                  <a:cubicBezTo>
                    <a:pt x="102" y="139"/>
                    <a:pt x="77" y="117"/>
                    <a:pt x="62" y="98"/>
                  </a:cubicBezTo>
                  <a:cubicBezTo>
                    <a:pt x="48" y="117"/>
                    <a:pt x="23" y="139"/>
                    <a:pt x="0" y="140"/>
                  </a:cubicBezTo>
                  <a:cubicBezTo>
                    <a:pt x="24" y="135"/>
                    <a:pt x="45" y="114"/>
                    <a:pt x="60" y="95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8702675" y="5368925"/>
              <a:ext cx="765175" cy="22225"/>
            </a:xfrm>
            <a:custGeom>
              <a:avLst/>
              <a:gdLst>
                <a:gd name="T0" fmla="*/ 101 w 203"/>
                <a:gd name="T1" fmla="*/ 6 h 6"/>
                <a:gd name="T2" fmla="*/ 0 w 203"/>
                <a:gd name="T3" fmla="*/ 3 h 6"/>
                <a:gd name="T4" fmla="*/ 101 w 203"/>
                <a:gd name="T5" fmla="*/ 0 h 6"/>
                <a:gd name="T6" fmla="*/ 203 w 203"/>
                <a:gd name="T7" fmla="*/ 4 h 6"/>
                <a:gd name="T8" fmla="*/ 101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1" y="6"/>
                  </a:moveTo>
                  <a:cubicBezTo>
                    <a:pt x="68" y="6"/>
                    <a:pt x="34" y="6"/>
                    <a:pt x="0" y="3"/>
                  </a:cubicBezTo>
                  <a:cubicBezTo>
                    <a:pt x="35" y="0"/>
                    <a:pt x="68" y="0"/>
                    <a:pt x="101" y="0"/>
                  </a:cubicBezTo>
                  <a:cubicBezTo>
                    <a:pt x="134" y="0"/>
                    <a:pt x="168" y="1"/>
                    <a:pt x="203" y="4"/>
                  </a:cubicBezTo>
                  <a:cubicBezTo>
                    <a:pt x="166" y="6"/>
                    <a:pt x="101" y="6"/>
                    <a:pt x="101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7150100" y="5368925"/>
              <a:ext cx="765175" cy="22225"/>
            </a:xfrm>
            <a:custGeom>
              <a:avLst/>
              <a:gdLst>
                <a:gd name="T0" fmla="*/ 102 w 203"/>
                <a:gd name="T1" fmla="*/ 6 h 6"/>
                <a:gd name="T2" fmla="*/ 203 w 203"/>
                <a:gd name="T3" fmla="*/ 3 h 6"/>
                <a:gd name="T4" fmla="*/ 102 w 203"/>
                <a:gd name="T5" fmla="*/ 0 h 6"/>
                <a:gd name="T6" fmla="*/ 0 w 203"/>
                <a:gd name="T7" fmla="*/ 4 h 6"/>
                <a:gd name="T8" fmla="*/ 102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2" y="6"/>
                  </a:moveTo>
                  <a:cubicBezTo>
                    <a:pt x="135" y="6"/>
                    <a:pt x="169" y="6"/>
                    <a:pt x="203" y="3"/>
                  </a:cubicBezTo>
                  <a:cubicBezTo>
                    <a:pt x="168" y="0"/>
                    <a:pt x="135" y="0"/>
                    <a:pt x="102" y="0"/>
                  </a:cubicBezTo>
                  <a:cubicBezTo>
                    <a:pt x="68" y="0"/>
                    <a:pt x="35" y="1"/>
                    <a:pt x="0" y="4"/>
                  </a:cubicBezTo>
                  <a:cubicBezTo>
                    <a:pt x="36" y="6"/>
                    <a:pt x="102" y="6"/>
                    <a:pt x="102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7862888" y="5092700"/>
              <a:ext cx="893763" cy="379413"/>
            </a:xfrm>
            <a:custGeom>
              <a:avLst/>
              <a:gdLst>
                <a:gd name="T0" fmla="*/ 118 w 237"/>
                <a:gd name="T1" fmla="*/ 61 h 99"/>
                <a:gd name="T2" fmla="*/ 160 w 237"/>
                <a:gd name="T3" fmla="*/ 86 h 99"/>
                <a:gd name="T4" fmla="*/ 226 w 237"/>
                <a:gd name="T5" fmla="*/ 28 h 99"/>
                <a:gd name="T6" fmla="*/ 178 w 237"/>
                <a:gd name="T7" fmla="*/ 10 h 99"/>
                <a:gd name="T8" fmla="*/ 184 w 237"/>
                <a:gd name="T9" fmla="*/ 64 h 99"/>
                <a:gd name="T10" fmla="*/ 213 w 237"/>
                <a:gd name="T11" fmla="*/ 52 h 99"/>
                <a:gd name="T12" fmla="*/ 199 w 237"/>
                <a:gd name="T13" fmla="*/ 29 h 99"/>
                <a:gd name="T14" fmla="*/ 183 w 237"/>
                <a:gd name="T15" fmla="*/ 44 h 99"/>
                <a:gd name="T16" fmla="*/ 193 w 237"/>
                <a:gd name="T17" fmla="*/ 32 h 99"/>
                <a:gd name="T18" fmla="*/ 210 w 237"/>
                <a:gd name="T19" fmla="*/ 51 h 99"/>
                <a:gd name="T20" fmla="*/ 185 w 237"/>
                <a:gd name="T21" fmla="*/ 61 h 99"/>
                <a:gd name="T22" fmla="*/ 180 w 237"/>
                <a:gd name="T23" fmla="*/ 13 h 99"/>
                <a:gd name="T24" fmla="*/ 224 w 237"/>
                <a:gd name="T25" fmla="*/ 33 h 99"/>
                <a:gd name="T26" fmla="*/ 162 w 237"/>
                <a:gd name="T27" fmla="*/ 84 h 99"/>
                <a:gd name="T28" fmla="*/ 119 w 237"/>
                <a:gd name="T29" fmla="*/ 54 h 99"/>
                <a:gd name="T30" fmla="*/ 74 w 237"/>
                <a:gd name="T31" fmla="*/ 84 h 99"/>
                <a:gd name="T32" fmla="*/ 13 w 237"/>
                <a:gd name="T33" fmla="*/ 33 h 99"/>
                <a:gd name="T34" fmla="*/ 57 w 237"/>
                <a:gd name="T35" fmla="*/ 13 h 99"/>
                <a:gd name="T36" fmla="*/ 52 w 237"/>
                <a:gd name="T37" fmla="*/ 61 h 99"/>
                <a:gd name="T38" fmla="*/ 27 w 237"/>
                <a:gd name="T39" fmla="*/ 51 h 99"/>
                <a:gd name="T40" fmla="*/ 44 w 237"/>
                <a:gd name="T41" fmla="*/ 32 h 99"/>
                <a:gd name="T42" fmla="*/ 54 w 237"/>
                <a:gd name="T43" fmla="*/ 44 h 99"/>
                <a:gd name="T44" fmla="*/ 37 w 237"/>
                <a:gd name="T45" fmla="*/ 29 h 99"/>
                <a:gd name="T46" fmla="*/ 24 w 237"/>
                <a:gd name="T47" fmla="*/ 52 h 99"/>
                <a:gd name="T48" fmla="*/ 53 w 237"/>
                <a:gd name="T49" fmla="*/ 64 h 99"/>
                <a:gd name="T50" fmla="*/ 59 w 237"/>
                <a:gd name="T51" fmla="*/ 10 h 99"/>
                <a:gd name="T52" fmla="*/ 11 w 237"/>
                <a:gd name="T53" fmla="*/ 28 h 99"/>
                <a:gd name="T54" fmla="*/ 76 w 237"/>
                <a:gd name="T55" fmla="*/ 86 h 99"/>
                <a:gd name="T56" fmla="*/ 118 w 237"/>
                <a:gd name="T57" fmla="*/ 6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7" h="99">
                  <a:moveTo>
                    <a:pt x="118" y="61"/>
                  </a:moveTo>
                  <a:cubicBezTo>
                    <a:pt x="129" y="73"/>
                    <a:pt x="144" y="82"/>
                    <a:pt x="160" y="86"/>
                  </a:cubicBezTo>
                  <a:cubicBezTo>
                    <a:pt x="216" y="99"/>
                    <a:pt x="237" y="56"/>
                    <a:pt x="226" y="28"/>
                  </a:cubicBezTo>
                  <a:cubicBezTo>
                    <a:pt x="219" y="8"/>
                    <a:pt x="196" y="0"/>
                    <a:pt x="178" y="10"/>
                  </a:cubicBezTo>
                  <a:cubicBezTo>
                    <a:pt x="157" y="22"/>
                    <a:pt x="160" y="56"/>
                    <a:pt x="184" y="64"/>
                  </a:cubicBezTo>
                  <a:cubicBezTo>
                    <a:pt x="194" y="68"/>
                    <a:pt x="208" y="65"/>
                    <a:pt x="213" y="52"/>
                  </a:cubicBezTo>
                  <a:cubicBezTo>
                    <a:pt x="216" y="42"/>
                    <a:pt x="209" y="31"/>
                    <a:pt x="199" y="29"/>
                  </a:cubicBezTo>
                  <a:cubicBezTo>
                    <a:pt x="190" y="27"/>
                    <a:pt x="181" y="34"/>
                    <a:pt x="183" y="44"/>
                  </a:cubicBezTo>
                  <a:cubicBezTo>
                    <a:pt x="183" y="41"/>
                    <a:pt x="185" y="33"/>
                    <a:pt x="193" y="32"/>
                  </a:cubicBezTo>
                  <a:cubicBezTo>
                    <a:pt x="204" y="30"/>
                    <a:pt x="213" y="42"/>
                    <a:pt x="210" y="51"/>
                  </a:cubicBezTo>
                  <a:cubicBezTo>
                    <a:pt x="207" y="63"/>
                    <a:pt x="194" y="64"/>
                    <a:pt x="185" y="61"/>
                  </a:cubicBezTo>
                  <a:cubicBezTo>
                    <a:pt x="164" y="53"/>
                    <a:pt x="161" y="24"/>
                    <a:pt x="180" y="13"/>
                  </a:cubicBezTo>
                  <a:cubicBezTo>
                    <a:pt x="197" y="3"/>
                    <a:pt x="219" y="13"/>
                    <a:pt x="224" y="33"/>
                  </a:cubicBezTo>
                  <a:cubicBezTo>
                    <a:pt x="231" y="59"/>
                    <a:pt x="212" y="96"/>
                    <a:pt x="162" y="84"/>
                  </a:cubicBezTo>
                  <a:cubicBezTo>
                    <a:pt x="146" y="80"/>
                    <a:pt x="127" y="69"/>
                    <a:pt x="119" y="54"/>
                  </a:cubicBezTo>
                  <a:cubicBezTo>
                    <a:pt x="109" y="69"/>
                    <a:pt x="92" y="80"/>
                    <a:pt x="74" y="84"/>
                  </a:cubicBezTo>
                  <a:cubicBezTo>
                    <a:pt x="25" y="96"/>
                    <a:pt x="6" y="59"/>
                    <a:pt x="13" y="33"/>
                  </a:cubicBezTo>
                  <a:cubicBezTo>
                    <a:pt x="18" y="13"/>
                    <a:pt x="40" y="3"/>
                    <a:pt x="57" y="13"/>
                  </a:cubicBezTo>
                  <a:cubicBezTo>
                    <a:pt x="75" y="24"/>
                    <a:pt x="73" y="53"/>
                    <a:pt x="52" y="61"/>
                  </a:cubicBezTo>
                  <a:cubicBezTo>
                    <a:pt x="43" y="64"/>
                    <a:pt x="30" y="63"/>
                    <a:pt x="27" y="51"/>
                  </a:cubicBezTo>
                  <a:cubicBezTo>
                    <a:pt x="24" y="42"/>
                    <a:pt x="33" y="30"/>
                    <a:pt x="44" y="32"/>
                  </a:cubicBezTo>
                  <a:cubicBezTo>
                    <a:pt x="52" y="33"/>
                    <a:pt x="54" y="41"/>
                    <a:pt x="54" y="44"/>
                  </a:cubicBezTo>
                  <a:cubicBezTo>
                    <a:pt x="56" y="34"/>
                    <a:pt x="47" y="27"/>
                    <a:pt x="37" y="29"/>
                  </a:cubicBezTo>
                  <a:cubicBezTo>
                    <a:pt x="28" y="31"/>
                    <a:pt x="21" y="42"/>
                    <a:pt x="24" y="52"/>
                  </a:cubicBezTo>
                  <a:cubicBezTo>
                    <a:pt x="29" y="65"/>
                    <a:pt x="43" y="68"/>
                    <a:pt x="53" y="64"/>
                  </a:cubicBezTo>
                  <a:cubicBezTo>
                    <a:pt x="77" y="56"/>
                    <a:pt x="80" y="22"/>
                    <a:pt x="59" y="10"/>
                  </a:cubicBezTo>
                  <a:cubicBezTo>
                    <a:pt x="41" y="0"/>
                    <a:pt x="18" y="8"/>
                    <a:pt x="11" y="28"/>
                  </a:cubicBezTo>
                  <a:cubicBezTo>
                    <a:pt x="0" y="56"/>
                    <a:pt x="21" y="99"/>
                    <a:pt x="76" y="86"/>
                  </a:cubicBezTo>
                  <a:cubicBezTo>
                    <a:pt x="92" y="82"/>
                    <a:pt x="108" y="73"/>
                    <a:pt x="118" y="61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685654" y="3151352"/>
            <a:ext cx="20842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latin typeface="Cambria" panose="02040503050406030204" pitchFamily="18" charset="0"/>
              </a:rPr>
              <a:t>4. Results</a:t>
            </a:r>
          </a:p>
          <a:p>
            <a:pPr algn="ctr"/>
            <a:endParaRPr lang="en-US" altLang="zh-TW" sz="2400" b="1" dirty="0">
              <a:latin typeface="Cambria" panose="02040503050406030204" pitchFamily="18" charset="0"/>
            </a:endParaRPr>
          </a:p>
          <a:p>
            <a:pPr algn="ctr"/>
            <a:r>
              <a:rPr lang="en-US" altLang="zh-TW" sz="2400" b="1" dirty="0" err="1">
                <a:latin typeface="Cambria" panose="02040503050406030204" pitchFamily="18" charset="0"/>
              </a:rPr>
              <a:t>Probit</a:t>
            </a:r>
            <a:r>
              <a:rPr lang="en-US" altLang="zh-TW" sz="2400" b="1" dirty="0">
                <a:latin typeface="Cambria" panose="02040503050406030204" pitchFamily="18" charset="0"/>
              </a:rPr>
              <a:t> Estimates of Make-or-buy decisions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11</a:t>
            </a:fld>
            <a:endParaRPr lang="zh-CN" altLang="en-US"/>
          </a:p>
        </p:txBody>
      </p:sp>
      <p:cxnSp>
        <p:nvCxnSpPr>
          <p:cNvPr id="32" name="直接连接符 13"/>
          <p:cNvCxnSpPr/>
          <p:nvPr/>
        </p:nvCxnSpPr>
        <p:spPr>
          <a:xfrm>
            <a:off x="3414792" y="879060"/>
            <a:ext cx="1" cy="509987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88" y="761767"/>
            <a:ext cx="7183365" cy="5702500"/>
          </a:xfrm>
          <a:prstGeom prst="rect">
            <a:avLst/>
          </a:prstGeom>
        </p:spPr>
      </p:pic>
      <p:sp>
        <p:nvSpPr>
          <p:cNvPr id="34" name="직사각형 3"/>
          <p:cNvSpPr/>
          <p:nvPr/>
        </p:nvSpPr>
        <p:spPr>
          <a:xfrm>
            <a:off x="6194544" y="1884784"/>
            <a:ext cx="1097280" cy="966651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직사각형 9"/>
          <p:cNvSpPr/>
          <p:nvPr/>
        </p:nvSpPr>
        <p:spPr>
          <a:xfrm>
            <a:off x="6194544" y="3844209"/>
            <a:ext cx="1097280" cy="513388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6"/>
          <p:cNvSpPr txBox="1"/>
          <p:nvPr/>
        </p:nvSpPr>
        <p:spPr>
          <a:xfrm>
            <a:off x="6002956" y="4176793"/>
            <a:ext cx="1550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Non-monotonic relationship, U</a:t>
            </a:r>
          </a:p>
        </p:txBody>
      </p:sp>
      <p:sp>
        <p:nvSpPr>
          <p:cNvPr id="37" name="직사각형 10"/>
          <p:cNvSpPr/>
          <p:nvPr/>
        </p:nvSpPr>
        <p:spPr>
          <a:xfrm>
            <a:off x="8127845" y="4357598"/>
            <a:ext cx="1097280" cy="966651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Box 6"/>
          <p:cNvSpPr txBox="1"/>
          <p:nvPr/>
        </p:nvSpPr>
        <p:spPr>
          <a:xfrm>
            <a:off x="7129111" y="1884784"/>
            <a:ext cx="1220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Corroborated</a:t>
            </a:r>
          </a:p>
        </p:txBody>
      </p:sp>
      <p:sp>
        <p:nvSpPr>
          <p:cNvPr id="40" name="TextBox 6"/>
          <p:cNvSpPr txBox="1"/>
          <p:nvPr/>
        </p:nvSpPr>
        <p:spPr>
          <a:xfrm>
            <a:off x="7131632" y="2481798"/>
            <a:ext cx="1220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Corroborated</a:t>
            </a:r>
          </a:p>
        </p:txBody>
      </p:sp>
      <p:sp>
        <p:nvSpPr>
          <p:cNvPr id="41" name="TextBox 6"/>
          <p:cNvSpPr txBox="1"/>
          <p:nvPr/>
        </p:nvSpPr>
        <p:spPr>
          <a:xfrm>
            <a:off x="9042936" y="4388681"/>
            <a:ext cx="1220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Corroborated</a:t>
            </a:r>
          </a:p>
        </p:txBody>
      </p:sp>
      <p:sp>
        <p:nvSpPr>
          <p:cNvPr id="42" name="TextBox 6"/>
          <p:cNvSpPr txBox="1"/>
          <p:nvPr/>
        </p:nvSpPr>
        <p:spPr>
          <a:xfrm>
            <a:off x="9045457" y="4985695"/>
            <a:ext cx="1220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Corroborated</a:t>
            </a:r>
          </a:p>
        </p:txBody>
      </p:sp>
      <p:sp>
        <p:nvSpPr>
          <p:cNvPr id="43" name="TextBox 6"/>
          <p:cNvSpPr txBox="1"/>
          <p:nvPr/>
        </p:nvSpPr>
        <p:spPr>
          <a:xfrm>
            <a:off x="8254346" y="371229"/>
            <a:ext cx="248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Y: Probability of Make</a:t>
            </a:r>
          </a:p>
        </p:txBody>
      </p:sp>
    </p:spTree>
    <p:extLst>
      <p:ext uri="{BB962C8B-B14F-4D97-AF65-F5344CB8AC3E}">
        <p14:creationId xmlns:p14="http://schemas.microsoft.com/office/powerpoint/2010/main" val="3311616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98156" y="96112"/>
            <a:ext cx="11995688" cy="6661149"/>
          </a:xfrm>
          <a:prstGeom prst="rect">
            <a:avLst/>
          </a:prstGeom>
          <a:noFill/>
          <a:ln w="63500" cmpd="thickThin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349153" y="1402564"/>
            <a:ext cx="804793" cy="798631"/>
            <a:chOff x="4985288" y="1224585"/>
            <a:chExt cx="2546888" cy="2527388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243719" y="1509982"/>
            <a:ext cx="103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prstClr val="white"/>
                </a:solidFill>
                <a:latin typeface="宋体" panose="02010600030101010101" pitchFamily="2" charset="-122"/>
              </a:rPr>
              <a:t>04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851801" y="5499679"/>
            <a:ext cx="1975492" cy="49074"/>
            <a:chOff x="5108253" y="1177442"/>
            <a:chExt cx="1975492" cy="49074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753278" y="2552981"/>
            <a:ext cx="2016626" cy="278698"/>
            <a:chOff x="7150100" y="4803775"/>
            <a:chExt cx="2317750" cy="668338"/>
          </a:xfrm>
        </p:grpSpPr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8074025" y="4803775"/>
              <a:ext cx="466725" cy="533400"/>
            </a:xfrm>
            <a:custGeom>
              <a:avLst/>
              <a:gdLst>
                <a:gd name="T0" fmla="*/ 60 w 124"/>
                <a:gd name="T1" fmla="*/ 95 h 140"/>
                <a:gd name="T2" fmla="*/ 41 w 124"/>
                <a:gd name="T3" fmla="*/ 42 h 140"/>
                <a:gd name="T4" fmla="*/ 84 w 124"/>
                <a:gd name="T5" fmla="*/ 42 h 140"/>
                <a:gd name="T6" fmla="*/ 65 w 124"/>
                <a:gd name="T7" fmla="*/ 95 h 140"/>
                <a:gd name="T8" fmla="*/ 124 w 124"/>
                <a:gd name="T9" fmla="*/ 140 h 140"/>
                <a:gd name="T10" fmla="*/ 62 w 124"/>
                <a:gd name="T11" fmla="*/ 98 h 140"/>
                <a:gd name="T12" fmla="*/ 0 w 124"/>
                <a:gd name="T13" fmla="*/ 140 h 140"/>
                <a:gd name="T14" fmla="*/ 60 w 124"/>
                <a:gd name="T15" fmla="*/ 9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40">
                  <a:moveTo>
                    <a:pt x="60" y="95"/>
                  </a:moveTo>
                  <a:cubicBezTo>
                    <a:pt x="49" y="80"/>
                    <a:pt x="40" y="61"/>
                    <a:pt x="41" y="42"/>
                  </a:cubicBezTo>
                  <a:cubicBezTo>
                    <a:pt x="44" y="0"/>
                    <a:pt x="81" y="0"/>
                    <a:pt x="84" y="42"/>
                  </a:cubicBezTo>
                  <a:cubicBezTo>
                    <a:pt x="85" y="61"/>
                    <a:pt x="76" y="80"/>
                    <a:pt x="65" y="95"/>
                  </a:cubicBezTo>
                  <a:cubicBezTo>
                    <a:pt x="80" y="114"/>
                    <a:pt x="100" y="135"/>
                    <a:pt x="124" y="140"/>
                  </a:cubicBezTo>
                  <a:cubicBezTo>
                    <a:pt x="102" y="139"/>
                    <a:pt x="77" y="117"/>
                    <a:pt x="62" y="98"/>
                  </a:cubicBezTo>
                  <a:cubicBezTo>
                    <a:pt x="48" y="117"/>
                    <a:pt x="23" y="139"/>
                    <a:pt x="0" y="140"/>
                  </a:cubicBezTo>
                  <a:cubicBezTo>
                    <a:pt x="24" y="135"/>
                    <a:pt x="45" y="114"/>
                    <a:pt x="60" y="95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8702675" y="5368925"/>
              <a:ext cx="765175" cy="22225"/>
            </a:xfrm>
            <a:custGeom>
              <a:avLst/>
              <a:gdLst>
                <a:gd name="T0" fmla="*/ 101 w 203"/>
                <a:gd name="T1" fmla="*/ 6 h 6"/>
                <a:gd name="T2" fmla="*/ 0 w 203"/>
                <a:gd name="T3" fmla="*/ 3 h 6"/>
                <a:gd name="T4" fmla="*/ 101 w 203"/>
                <a:gd name="T5" fmla="*/ 0 h 6"/>
                <a:gd name="T6" fmla="*/ 203 w 203"/>
                <a:gd name="T7" fmla="*/ 4 h 6"/>
                <a:gd name="T8" fmla="*/ 101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1" y="6"/>
                  </a:moveTo>
                  <a:cubicBezTo>
                    <a:pt x="68" y="6"/>
                    <a:pt x="34" y="6"/>
                    <a:pt x="0" y="3"/>
                  </a:cubicBezTo>
                  <a:cubicBezTo>
                    <a:pt x="35" y="0"/>
                    <a:pt x="68" y="0"/>
                    <a:pt x="101" y="0"/>
                  </a:cubicBezTo>
                  <a:cubicBezTo>
                    <a:pt x="134" y="0"/>
                    <a:pt x="168" y="1"/>
                    <a:pt x="203" y="4"/>
                  </a:cubicBezTo>
                  <a:cubicBezTo>
                    <a:pt x="166" y="6"/>
                    <a:pt x="101" y="6"/>
                    <a:pt x="101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7150100" y="5368925"/>
              <a:ext cx="765175" cy="22225"/>
            </a:xfrm>
            <a:custGeom>
              <a:avLst/>
              <a:gdLst>
                <a:gd name="T0" fmla="*/ 102 w 203"/>
                <a:gd name="T1" fmla="*/ 6 h 6"/>
                <a:gd name="T2" fmla="*/ 203 w 203"/>
                <a:gd name="T3" fmla="*/ 3 h 6"/>
                <a:gd name="T4" fmla="*/ 102 w 203"/>
                <a:gd name="T5" fmla="*/ 0 h 6"/>
                <a:gd name="T6" fmla="*/ 0 w 203"/>
                <a:gd name="T7" fmla="*/ 4 h 6"/>
                <a:gd name="T8" fmla="*/ 102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2" y="6"/>
                  </a:moveTo>
                  <a:cubicBezTo>
                    <a:pt x="135" y="6"/>
                    <a:pt x="169" y="6"/>
                    <a:pt x="203" y="3"/>
                  </a:cubicBezTo>
                  <a:cubicBezTo>
                    <a:pt x="168" y="0"/>
                    <a:pt x="135" y="0"/>
                    <a:pt x="102" y="0"/>
                  </a:cubicBezTo>
                  <a:cubicBezTo>
                    <a:pt x="68" y="0"/>
                    <a:pt x="35" y="1"/>
                    <a:pt x="0" y="4"/>
                  </a:cubicBezTo>
                  <a:cubicBezTo>
                    <a:pt x="36" y="6"/>
                    <a:pt x="102" y="6"/>
                    <a:pt x="102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7862888" y="5092700"/>
              <a:ext cx="893763" cy="379413"/>
            </a:xfrm>
            <a:custGeom>
              <a:avLst/>
              <a:gdLst>
                <a:gd name="T0" fmla="*/ 118 w 237"/>
                <a:gd name="T1" fmla="*/ 61 h 99"/>
                <a:gd name="T2" fmla="*/ 160 w 237"/>
                <a:gd name="T3" fmla="*/ 86 h 99"/>
                <a:gd name="T4" fmla="*/ 226 w 237"/>
                <a:gd name="T5" fmla="*/ 28 h 99"/>
                <a:gd name="T6" fmla="*/ 178 w 237"/>
                <a:gd name="T7" fmla="*/ 10 h 99"/>
                <a:gd name="T8" fmla="*/ 184 w 237"/>
                <a:gd name="T9" fmla="*/ 64 h 99"/>
                <a:gd name="T10" fmla="*/ 213 w 237"/>
                <a:gd name="T11" fmla="*/ 52 h 99"/>
                <a:gd name="T12" fmla="*/ 199 w 237"/>
                <a:gd name="T13" fmla="*/ 29 h 99"/>
                <a:gd name="T14" fmla="*/ 183 w 237"/>
                <a:gd name="T15" fmla="*/ 44 h 99"/>
                <a:gd name="T16" fmla="*/ 193 w 237"/>
                <a:gd name="T17" fmla="*/ 32 h 99"/>
                <a:gd name="T18" fmla="*/ 210 w 237"/>
                <a:gd name="T19" fmla="*/ 51 h 99"/>
                <a:gd name="T20" fmla="*/ 185 w 237"/>
                <a:gd name="T21" fmla="*/ 61 h 99"/>
                <a:gd name="T22" fmla="*/ 180 w 237"/>
                <a:gd name="T23" fmla="*/ 13 h 99"/>
                <a:gd name="T24" fmla="*/ 224 w 237"/>
                <a:gd name="T25" fmla="*/ 33 h 99"/>
                <a:gd name="T26" fmla="*/ 162 w 237"/>
                <a:gd name="T27" fmla="*/ 84 h 99"/>
                <a:gd name="T28" fmla="*/ 119 w 237"/>
                <a:gd name="T29" fmla="*/ 54 h 99"/>
                <a:gd name="T30" fmla="*/ 74 w 237"/>
                <a:gd name="T31" fmla="*/ 84 h 99"/>
                <a:gd name="T32" fmla="*/ 13 w 237"/>
                <a:gd name="T33" fmla="*/ 33 h 99"/>
                <a:gd name="T34" fmla="*/ 57 w 237"/>
                <a:gd name="T35" fmla="*/ 13 h 99"/>
                <a:gd name="T36" fmla="*/ 52 w 237"/>
                <a:gd name="T37" fmla="*/ 61 h 99"/>
                <a:gd name="T38" fmla="*/ 27 w 237"/>
                <a:gd name="T39" fmla="*/ 51 h 99"/>
                <a:gd name="T40" fmla="*/ 44 w 237"/>
                <a:gd name="T41" fmla="*/ 32 h 99"/>
                <a:gd name="T42" fmla="*/ 54 w 237"/>
                <a:gd name="T43" fmla="*/ 44 h 99"/>
                <a:gd name="T44" fmla="*/ 37 w 237"/>
                <a:gd name="T45" fmla="*/ 29 h 99"/>
                <a:gd name="T46" fmla="*/ 24 w 237"/>
                <a:gd name="T47" fmla="*/ 52 h 99"/>
                <a:gd name="T48" fmla="*/ 53 w 237"/>
                <a:gd name="T49" fmla="*/ 64 h 99"/>
                <a:gd name="T50" fmla="*/ 59 w 237"/>
                <a:gd name="T51" fmla="*/ 10 h 99"/>
                <a:gd name="T52" fmla="*/ 11 w 237"/>
                <a:gd name="T53" fmla="*/ 28 h 99"/>
                <a:gd name="T54" fmla="*/ 76 w 237"/>
                <a:gd name="T55" fmla="*/ 86 h 99"/>
                <a:gd name="T56" fmla="*/ 118 w 237"/>
                <a:gd name="T57" fmla="*/ 6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7" h="99">
                  <a:moveTo>
                    <a:pt x="118" y="61"/>
                  </a:moveTo>
                  <a:cubicBezTo>
                    <a:pt x="129" y="73"/>
                    <a:pt x="144" y="82"/>
                    <a:pt x="160" y="86"/>
                  </a:cubicBezTo>
                  <a:cubicBezTo>
                    <a:pt x="216" y="99"/>
                    <a:pt x="237" y="56"/>
                    <a:pt x="226" y="28"/>
                  </a:cubicBezTo>
                  <a:cubicBezTo>
                    <a:pt x="219" y="8"/>
                    <a:pt x="196" y="0"/>
                    <a:pt x="178" y="10"/>
                  </a:cubicBezTo>
                  <a:cubicBezTo>
                    <a:pt x="157" y="22"/>
                    <a:pt x="160" y="56"/>
                    <a:pt x="184" y="64"/>
                  </a:cubicBezTo>
                  <a:cubicBezTo>
                    <a:pt x="194" y="68"/>
                    <a:pt x="208" y="65"/>
                    <a:pt x="213" y="52"/>
                  </a:cubicBezTo>
                  <a:cubicBezTo>
                    <a:pt x="216" y="42"/>
                    <a:pt x="209" y="31"/>
                    <a:pt x="199" y="29"/>
                  </a:cubicBezTo>
                  <a:cubicBezTo>
                    <a:pt x="190" y="27"/>
                    <a:pt x="181" y="34"/>
                    <a:pt x="183" y="44"/>
                  </a:cubicBezTo>
                  <a:cubicBezTo>
                    <a:pt x="183" y="41"/>
                    <a:pt x="185" y="33"/>
                    <a:pt x="193" y="32"/>
                  </a:cubicBezTo>
                  <a:cubicBezTo>
                    <a:pt x="204" y="30"/>
                    <a:pt x="213" y="42"/>
                    <a:pt x="210" y="51"/>
                  </a:cubicBezTo>
                  <a:cubicBezTo>
                    <a:pt x="207" y="63"/>
                    <a:pt x="194" y="64"/>
                    <a:pt x="185" y="61"/>
                  </a:cubicBezTo>
                  <a:cubicBezTo>
                    <a:pt x="164" y="53"/>
                    <a:pt x="161" y="24"/>
                    <a:pt x="180" y="13"/>
                  </a:cubicBezTo>
                  <a:cubicBezTo>
                    <a:pt x="197" y="3"/>
                    <a:pt x="219" y="13"/>
                    <a:pt x="224" y="33"/>
                  </a:cubicBezTo>
                  <a:cubicBezTo>
                    <a:pt x="231" y="59"/>
                    <a:pt x="212" y="96"/>
                    <a:pt x="162" y="84"/>
                  </a:cubicBezTo>
                  <a:cubicBezTo>
                    <a:pt x="146" y="80"/>
                    <a:pt x="127" y="69"/>
                    <a:pt x="119" y="54"/>
                  </a:cubicBezTo>
                  <a:cubicBezTo>
                    <a:pt x="109" y="69"/>
                    <a:pt x="92" y="80"/>
                    <a:pt x="74" y="84"/>
                  </a:cubicBezTo>
                  <a:cubicBezTo>
                    <a:pt x="25" y="96"/>
                    <a:pt x="6" y="59"/>
                    <a:pt x="13" y="33"/>
                  </a:cubicBezTo>
                  <a:cubicBezTo>
                    <a:pt x="18" y="13"/>
                    <a:pt x="40" y="3"/>
                    <a:pt x="57" y="13"/>
                  </a:cubicBezTo>
                  <a:cubicBezTo>
                    <a:pt x="75" y="24"/>
                    <a:pt x="73" y="53"/>
                    <a:pt x="52" y="61"/>
                  </a:cubicBezTo>
                  <a:cubicBezTo>
                    <a:pt x="43" y="64"/>
                    <a:pt x="30" y="63"/>
                    <a:pt x="27" y="51"/>
                  </a:cubicBezTo>
                  <a:cubicBezTo>
                    <a:pt x="24" y="42"/>
                    <a:pt x="33" y="30"/>
                    <a:pt x="44" y="32"/>
                  </a:cubicBezTo>
                  <a:cubicBezTo>
                    <a:pt x="52" y="33"/>
                    <a:pt x="54" y="41"/>
                    <a:pt x="54" y="44"/>
                  </a:cubicBezTo>
                  <a:cubicBezTo>
                    <a:pt x="56" y="34"/>
                    <a:pt x="47" y="27"/>
                    <a:pt x="37" y="29"/>
                  </a:cubicBezTo>
                  <a:cubicBezTo>
                    <a:pt x="28" y="31"/>
                    <a:pt x="21" y="42"/>
                    <a:pt x="24" y="52"/>
                  </a:cubicBezTo>
                  <a:cubicBezTo>
                    <a:pt x="29" y="65"/>
                    <a:pt x="43" y="68"/>
                    <a:pt x="53" y="64"/>
                  </a:cubicBezTo>
                  <a:cubicBezTo>
                    <a:pt x="77" y="56"/>
                    <a:pt x="80" y="22"/>
                    <a:pt x="59" y="10"/>
                  </a:cubicBezTo>
                  <a:cubicBezTo>
                    <a:pt x="41" y="0"/>
                    <a:pt x="18" y="8"/>
                    <a:pt x="11" y="28"/>
                  </a:cubicBezTo>
                  <a:cubicBezTo>
                    <a:pt x="0" y="56"/>
                    <a:pt x="21" y="99"/>
                    <a:pt x="76" y="86"/>
                  </a:cubicBezTo>
                  <a:cubicBezTo>
                    <a:pt x="92" y="82"/>
                    <a:pt x="108" y="73"/>
                    <a:pt x="118" y="61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12</a:t>
            </a:fld>
            <a:endParaRPr lang="zh-CN" altLang="en-US"/>
          </a:p>
        </p:txBody>
      </p:sp>
      <p:pic>
        <p:nvPicPr>
          <p:cNvPr id="30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697" y="490060"/>
            <a:ext cx="7052257" cy="6160556"/>
          </a:xfrm>
          <a:prstGeom prst="rect">
            <a:avLst/>
          </a:prstGeom>
        </p:spPr>
      </p:pic>
      <p:sp>
        <p:nvSpPr>
          <p:cNvPr id="31" name="TextBox 7"/>
          <p:cNvSpPr txBox="1"/>
          <p:nvPr/>
        </p:nvSpPr>
        <p:spPr>
          <a:xfrm>
            <a:off x="7699542" y="928927"/>
            <a:ext cx="1675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Log specifications</a:t>
            </a:r>
          </a:p>
        </p:txBody>
      </p:sp>
      <p:cxnSp>
        <p:nvCxnSpPr>
          <p:cNvPr id="32" name="直接连接符 13"/>
          <p:cNvCxnSpPr/>
          <p:nvPr/>
        </p:nvCxnSpPr>
        <p:spPr>
          <a:xfrm>
            <a:off x="3414792" y="879060"/>
            <a:ext cx="1" cy="509987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28"/>
          <p:cNvSpPr txBox="1"/>
          <p:nvPr/>
        </p:nvSpPr>
        <p:spPr>
          <a:xfrm>
            <a:off x="685654" y="3151352"/>
            <a:ext cx="20842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latin typeface="Cambria" panose="02040503050406030204" pitchFamily="18" charset="0"/>
              </a:rPr>
              <a:t>4. Results</a:t>
            </a:r>
          </a:p>
          <a:p>
            <a:pPr algn="ctr"/>
            <a:endParaRPr lang="en-US" altLang="zh-TW" sz="2400" b="1" dirty="0">
              <a:latin typeface="Cambria" panose="02040503050406030204" pitchFamily="18" charset="0"/>
            </a:endParaRPr>
          </a:p>
          <a:p>
            <a:pPr algn="ctr"/>
            <a:r>
              <a:rPr lang="en-US" altLang="zh-TW" sz="2400" b="1" dirty="0">
                <a:latin typeface="Cambria" panose="02040503050406030204" pitchFamily="18" charset="0"/>
              </a:rPr>
              <a:t>Organization-Cost Estimates </a:t>
            </a:r>
          </a:p>
        </p:txBody>
      </p:sp>
      <p:sp>
        <p:nvSpPr>
          <p:cNvPr id="37" name="TextBox 7"/>
          <p:cNvSpPr txBox="1"/>
          <p:nvPr/>
        </p:nvSpPr>
        <p:spPr>
          <a:xfrm>
            <a:off x="6718413" y="924714"/>
            <a:ext cx="1278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Linear</a:t>
            </a:r>
          </a:p>
        </p:txBody>
      </p:sp>
      <p:sp>
        <p:nvSpPr>
          <p:cNvPr id="39" name="TextBox 6"/>
          <p:cNvSpPr txBox="1"/>
          <p:nvPr/>
        </p:nvSpPr>
        <p:spPr>
          <a:xfrm>
            <a:off x="3475630" y="3570338"/>
            <a:ext cx="1574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Non-monotonic relationship, U</a:t>
            </a:r>
          </a:p>
        </p:txBody>
      </p:sp>
      <p:sp>
        <p:nvSpPr>
          <p:cNvPr id="40" name="직사각형 9"/>
          <p:cNvSpPr/>
          <p:nvPr/>
        </p:nvSpPr>
        <p:spPr>
          <a:xfrm>
            <a:off x="8090721" y="3429540"/>
            <a:ext cx="1097280" cy="988455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직사각형 10"/>
          <p:cNvSpPr/>
          <p:nvPr/>
        </p:nvSpPr>
        <p:spPr>
          <a:xfrm>
            <a:off x="8125324" y="4461629"/>
            <a:ext cx="1097280" cy="966651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TextBox 6"/>
          <p:cNvSpPr txBox="1"/>
          <p:nvPr/>
        </p:nvSpPr>
        <p:spPr>
          <a:xfrm>
            <a:off x="3565321" y="4440958"/>
            <a:ext cx="1412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Corroborated</a:t>
            </a:r>
          </a:p>
        </p:txBody>
      </p:sp>
      <p:sp>
        <p:nvSpPr>
          <p:cNvPr id="43" name="TextBox 6"/>
          <p:cNvSpPr txBox="1"/>
          <p:nvPr/>
        </p:nvSpPr>
        <p:spPr>
          <a:xfrm>
            <a:off x="3580940" y="4920038"/>
            <a:ext cx="1399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Corroborated</a:t>
            </a:r>
          </a:p>
        </p:txBody>
      </p:sp>
      <p:sp>
        <p:nvSpPr>
          <p:cNvPr id="44" name="TextBox 6"/>
          <p:cNvSpPr txBox="1"/>
          <p:nvPr/>
        </p:nvSpPr>
        <p:spPr>
          <a:xfrm>
            <a:off x="8254346" y="199519"/>
            <a:ext cx="283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Y: Cost of Organization</a:t>
            </a:r>
          </a:p>
        </p:txBody>
      </p:sp>
    </p:spTree>
    <p:extLst>
      <p:ext uri="{BB962C8B-B14F-4D97-AF65-F5344CB8AC3E}">
        <p14:creationId xmlns:p14="http://schemas.microsoft.com/office/powerpoint/2010/main" val="1523938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98156" y="96112"/>
            <a:ext cx="11995688" cy="6661149"/>
          </a:xfrm>
          <a:prstGeom prst="rect">
            <a:avLst/>
          </a:prstGeom>
          <a:noFill/>
          <a:ln w="63500" cmpd="thickThin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414792" y="879060"/>
            <a:ext cx="1" cy="509987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349153" y="1402564"/>
            <a:ext cx="804793" cy="798631"/>
            <a:chOff x="4985288" y="1224585"/>
            <a:chExt cx="2546888" cy="2527388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243719" y="1509982"/>
            <a:ext cx="103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05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851801" y="5499679"/>
            <a:ext cx="1975492" cy="49074"/>
            <a:chOff x="5108253" y="1177442"/>
            <a:chExt cx="1975492" cy="49074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753278" y="2552981"/>
            <a:ext cx="2016626" cy="278698"/>
            <a:chOff x="7150100" y="4803775"/>
            <a:chExt cx="2317750" cy="668338"/>
          </a:xfrm>
        </p:grpSpPr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8074025" y="4803775"/>
              <a:ext cx="466725" cy="533400"/>
            </a:xfrm>
            <a:custGeom>
              <a:avLst/>
              <a:gdLst>
                <a:gd name="T0" fmla="*/ 60 w 124"/>
                <a:gd name="T1" fmla="*/ 95 h 140"/>
                <a:gd name="T2" fmla="*/ 41 w 124"/>
                <a:gd name="T3" fmla="*/ 42 h 140"/>
                <a:gd name="T4" fmla="*/ 84 w 124"/>
                <a:gd name="T5" fmla="*/ 42 h 140"/>
                <a:gd name="T6" fmla="*/ 65 w 124"/>
                <a:gd name="T7" fmla="*/ 95 h 140"/>
                <a:gd name="T8" fmla="*/ 124 w 124"/>
                <a:gd name="T9" fmla="*/ 140 h 140"/>
                <a:gd name="T10" fmla="*/ 62 w 124"/>
                <a:gd name="T11" fmla="*/ 98 h 140"/>
                <a:gd name="T12" fmla="*/ 0 w 124"/>
                <a:gd name="T13" fmla="*/ 140 h 140"/>
                <a:gd name="T14" fmla="*/ 60 w 124"/>
                <a:gd name="T15" fmla="*/ 9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40">
                  <a:moveTo>
                    <a:pt x="60" y="95"/>
                  </a:moveTo>
                  <a:cubicBezTo>
                    <a:pt x="49" y="80"/>
                    <a:pt x="40" y="61"/>
                    <a:pt x="41" y="42"/>
                  </a:cubicBezTo>
                  <a:cubicBezTo>
                    <a:pt x="44" y="0"/>
                    <a:pt x="81" y="0"/>
                    <a:pt x="84" y="42"/>
                  </a:cubicBezTo>
                  <a:cubicBezTo>
                    <a:pt x="85" y="61"/>
                    <a:pt x="76" y="80"/>
                    <a:pt x="65" y="95"/>
                  </a:cubicBezTo>
                  <a:cubicBezTo>
                    <a:pt x="80" y="114"/>
                    <a:pt x="100" y="135"/>
                    <a:pt x="124" y="140"/>
                  </a:cubicBezTo>
                  <a:cubicBezTo>
                    <a:pt x="102" y="139"/>
                    <a:pt x="77" y="117"/>
                    <a:pt x="62" y="98"/>
                  </a:cubicBezTo>
                  <a:cubicBezTo>
                    <a:pt x="48" y="117"/>
                    <a:pt x="23" y="139"/>
                    <a:pt x="0" y="140"/>
                  </a:cubicBezTo>
                  <a:cubicBezTo>
                    <a:pt x="24" y="135"/>
                    <a:pt x="45" y="114"/>
                    <a:pt x="60" y="95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8702675" y="5368925"/>
              <a:ext cx="765175" cy="22225"/>
            </a:xfrm>
            <a:custGeom>
              <a:avLst/>
              <a:gdLst>
                <a:gd name="T0" fmla="*/ 101 w 203"/>
                <a:gd name="T1" fmla="*/ 6 h 6"/>
                <a:gd name="T2" fmla="*/ 0 w 203"/>
                <a:gd name="T3" fmla="*/ 3 h 6"/>
                <a:gd name="T4" fmla="*/ 101 w 203"/>
                <a:gd name="T5" fmla="*/ 0 h 6"/>
                <a:gd name="T6" fmla="*/ 203 w 203"/>
                <a:gd name="T7" fmla="*/ 4 h 6"/>
                <a:gd name="T8" fmla="*/ 101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1" y="6"/>
                  </a:moveTo>
                  <a:cubicBezTo>
                    <a:pt x="68" y="6"/>
                    <a:pt x="34" y="6"/>
                    <a:pt x="0" y="3"/>
                  </a:cubicBezTo>
                  <a:cubicBezTo>
                    <a:pt x="35" y="0"/>
                    <a:pt x="68" y="0"/>
                    <a:pt x="101" y="0"/>
                  </a:cubicBezTo>
                  <a:cubicBezTo>
                    <a:pt x="134" y="0"/>
                    <a:pt x="168" y="1"/>
                    <a:pt x="203" y="4"/>
                  </a:cubicBezTo>
                  <a:cubicBezTo>
                    <a:pt x="166" y="6"/>
                    <a:pt x="101" y="6"/>
                    <a:pt x="101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7150100" y="5368925"/>
              <a:ext cx="765175" cy="22225"/>
            </a:xfrm>
            <a:custGeom>
              <a:avLst/>
              <a:gdLst>
                <a:gd name="T0" fmla="*/ 102 w 203"/>
                <a:gd name="T1" fmla="*/ 6 h 6"/>
                <a:gd name="T2" fmla="*/ 203 w 203"/>
                <a:gd name="T3" fmla="*/ 3 h 6"/>
                <a:gd name="T4" fmla="*/ 102 w 203"/>
                <a:gd name="T5" fmla="*/ 0 h 6"/>
                <a:gd name="T6" fmla="*/ 0 w 203"/>
                <a:gd name="T7" fmla="*/ 4 h 6"/>
                <a:gd name="T8" fmla="*/ 102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2" y="6"/>
                  </a:moveTo>
                  <a:cubicBezTo>
                    <a:pt x="135" y="6"/>
                    <a:pt x="169" y="6"/>
                    <a:pt x="203" y="3"/>
                  </a:cubicBezTo>
                  <a:cubicBezTo>
                    <a:pt x="168" y="0"/>
                    <a:pt x="135" y="0"/>
                    <a:pt x="102" y="0"/>
                  </a:cubicBezTo>
                  <a:cubicBezTo>
                    <a:pt x="68" y="0"/>
                    <a:pt x="35" y="1"/>
                    <a:pt x="0" y="4"/>
                  </a:cubicBezTo>
                  <a:cubicBezTo>
                    <a:pt x="36" y="6"/>
                    <a:pt x="102" y="6"/>
                    <a:pt x="102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7862888" y="5092700"/>
              <a:ext cx="893763" cy="379413"/>
            </a:xfrm>
            <a:custGeom>
              <a:avLst/>
              <a:gdLst>
                <a:gd name="T0" fmla="*/ 118 w 237"/>
                <a:gd name="T1" fmla="*/ 61 h 99"/>
                <a:gd name="T2" fmla="*/ 160 w 237"/>
                <a:gd name="T3" fmla="*/ 86 h 99"/>
                <a:gd name="T4" fmla="*/ 226 w 237"/>
                <a:gd name="T5" fmla="*/ 28 h 99"/>
                <a:gd name="T6" fmla="*/ 178 w 237"/>
                <a:gd name="T7" fmla="*/ 10 h 99"/>
                <a:gd name="T8" fmla="*/ 184 w 237"/>
                <a:gd name="T9" fmla="*/ 64 h 99"/>
                <a:gd name="T10" fmla="*/ 213 w 237"/>
                <a:gd name="T11" fmla="*/ 52 h 99"/>
                <a:gd name="T12" fmla="*/ 199 w 237"/>
                <a:gd name="T13" fmla="*/ 29 h 99"/>
                <a:gd name="T14" fmla="*/ 183 w 237"/>
                <a:gd name="T15" fmla="*/ 44 h 99"/>
                <a:gd name="T16" fmla="*/ 193 w 237"/>
                <a:gd name="T17" fmla="*/ 32 h 99"/>
                <a:gd name="T18" fmla="*/ 210 w 237"/>
                <a:gd name="T19" fmla="*/ 51 h 99"/>
                <a:gd name="T20" fmla="*/ 185 w 237"/>
                <a:gd name="T21" fmla="*/ 61 h 99"/>
                <a:gd name="T22" fmla="*/ 180 w 237"/>
                <a:gd name="T23" fmla="*/ 13 h 99"/>
                <a:gd name="T24" fmla="*/ 224 w 237"/>
                <a:gd name="T25" fmla="*/ 33 h 99"/>
                <a:gd name="T26" fmla="*/ 162 w 237"/>
                <a:gd name="T27" fmla="*/ 84 h 99"/>
                <a:gd name="T28" fmla="*/ 119 w 237"/>
                <a:gd name="T29" fmla="*/ 54 h 99"/>
                <a:gd name="T30" fmla="*/ 74 w 237"/>
                <a:gd name="T31" fmla="*/ 84 h 99"/>
                <a:gd name="T32" fmla="*/ 13 w 237"/>
                <a:gd name="T33" fmla="*/ 33 h 99"/>
                <a:gd name="T34" fmla="*/ 57 w 237"/>
                <a:gd name="T35" fmla="*/ 13 h 99"/>
                <a:gd name="T36" fmla="*/ 52 w 237"/>
                <a:gd name="T37" fmla="*/ 61 h 99"/>
                <a:gd name="T38" fmla="*/ 27 w 237"/>
                <a:gd name="T39" fmla="*/ 51 h 99"/>
                <a:gd name="T40" fmla="*/ 44 w 237"/>
                <a:gd name="T41" fmla="*/ 32 h 99"/>
                <a:gd name="T42" fmla="*/ 54 w 237"/>
                <a:gd name="T43" fmla="*/ 44 h 99"/>
                <a:gd name="T44" fmla="*/ 37 w 237"/>
                <a:gd name="T45" fmla="*/ 29 h 99"/>
                <a:gd name="T46" fmla="*/ 24 w 237"/>
                <a:gd name="T47" fmla="*/ 52 h 99"/>
                <a:gd name="T48" fmla="*/ 53 w 237"/>
                <a:gd name="T49" fmla="*/ 64 h 99"/>
                <a:gd name="T50" fmla="*/ 59 w 237"/>
                <a:gd name="T51" fmla="*/ 10 h 99"/>
                <a:gd name="T52" fmla="*/ 11 w 237"/>
                <a:gd name="T53" fmla="*/ 28 h 99"/>
                <a:gd name="T54" fmla="*/ 76 w 237"/>
                <a:gd name="T55" fmla="*/ 86 h 99"/>
                <a:gd name="T56" fmla="*/ 118 w 237"/>
                <a:gd name="T57" fmla="*/ 6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7" h="99">
                  <a:moveTo>
                    <a:pt x="118" y="61"/>
                  </a:moveTo>
                  <a:cubicBezTo>
                    <a:pt x="129" y="73"/>
                    <a:pt x="144" y="82"/>
                    <a:pt x="160" y="86"/>
                  </a:cubicBezTo>
                  <a:cubicBezTo>
                    <a:pt x="216" y="99"/>
                    <a:pt x="237" y="56"/>
                    <a:pt x="226" y="28"/>
                  </a:cubicBezTo>
                  <a:cubicBezTo>
                    <a:pt x="219" y="8"/>
                    <a:pt x="196" y="0"/>
                    <a:pt x="178" y="10"/>
                  </a:cubicBezTo>
                  <a:cubicBezTo>
                    <a:pt x="157" y="22"/>
                    <a:pt x="160" y="56"/>
                    <a:pt x="184" y="64"/>
                  </a:cubicBezTo>
                  <a:cubicBezTo>
                    <a:pt x="194" y="68"/>
                    <a:pt x="208" y="65"/>
                    <a:pt x="213" y="52"/>
                  </a:cubicBezTo>
                  <a:cubicBezTo>
                    <a:pt x="216" y="42"/>
                    <a:pt x="209" y="31"/>
                    <a:pt x="199" y="29"/>
                  </a:cubicBezTo>
                  <a:cubicBezTo>
                    <a:pt x="190" y="27"/>
                    <a:pt x="181" y="34"/>
                    <a:pt x="183" y="44"/>
                  </a:cubicBezTo>
                  <a:cubicBezTo>
                    <a:pt x="183" y="41"/>
                    <a:pt x="185" y="33"/>
                    <a:pt x="193" y="32"/>
                  </a:cubicBezTo>
                  <a:cubicBezTo>
                    <a:pt x="204" y="30"/>
                    <a:pt x="213" y="42"/>
                    <a:pt x="210" y="51"/>
                  </a:cubicBezTo>
                  <a:cubicBezTo>
                    <a:pt x="207" y="63"/>
                    <a:pt x="194" y="64"/>
                    <a:pt x="185" y="61"/>
                  </a:cubicBezTo>
                  <a:cubicBezTo>
                    <a:pt x="164" y="53"/>
                    <a:pt x="161" y="24"/>
                    <a:pt x="180" y="13"/>
                  </a:cubicBezTo>
                  <a:cubicBezTo>
                    <a:pt x="197" y="3"/>
                    <a:pt x="219" y="13"/>
                    <a:pt x="224" y="33"/>
                  </a:cubicBezTo>
                  <a:cubicBezTo>
                    <a:pt x="231" y="59"/>
                    <a:pt x="212" y="96"/>
                    <a:pt x="162" y="84"/>
                  </a:cubicBezTo>
                  <a:cubicBezTo>
                    <a:pt x="146" y="80"/>
                    <a:pt x="127" y="69"/>
                    <a:pt x="119" y="54"/>
                  </a:cubicBezTo>
                  <a:cubicBezTo>
                    <a:pt x="109" y="69"/>
                    <a:pt x="92" y="80"/>
                    <a:pt x="74" y="84"/>
                  </a:cubicBezTo>
                  <a:cubicBezTo>
                    <a:pt x="25" y="96"/>
                    <a:pt x="6" y="59"/>
                    <a:pt x="13" y="33"/>
                  </a:cubicBezTo>
                  <a:cubicBezTo>
                    <a:pt x="18" y="13"/>
                    <a:pt x="40" y="3"/>
                    <a:pt x="57" y="13"/>
                  </a:cubicBezTo>
                  <a:cubicBezTo>
                    <a:pt x="75" y="24"/>
                    <a:pt x="73" y="53"/>
                    <a:pt x="52" y="61"/>
                  </a:cubicBezTo>
                  <a:cubicBezTo>
                    <a:pt x="43" y="64"/>
                    <a:pt x="30" y="63"/>
                    <a:pt x="27" y="51"/>
                  </a:cubicBezTo>
                  <a:cubicBezTo>
                    <a:pt x="24" y="42"/>
                    <a:pt x="33" y="30"/>
                    <a:pt x="44" y="32"/>
                  </a:cubicBezTo>
                  <a:cubicBezTo>
                    <a:pt x="52" y="33"/>
                    <a:pt x="54" y="41"/>
                    <a:pt x="54" y="44"/>
                  </a:cubicBezTo>
                  <a:cubicBezTo>
                    <a:pt x="56" y="34"/>
                    <a:pt x="47" y="27"/>
                    <a:pt x="37" y="29"/>
                  </a:cubicBezTo>
                  <a:cubicBezTo>
                    <a:pt x="28" y="31"/>
                    <a:pt x="21" y="42"/>
                    <a:pt x="24" y="52"/>
                  </a:cubicBezTo>
                  <a:cubicBezTo>
                    <a:pt x="29" y="65"/>
                    <a:pt x="43" y="68"/>
                    <a:pt x="53" y="64"/>
                  </a:cubicBezTo>
                  <a:cubicBezTo>
                    <a:pt x="77" y="56"/>
                    <a:pt x="80" y="22"/>
                    <a:pt x="59" y="10"/>
                  </a:cubicBezTo>
                  <a:cubicBezTo>
                    <a:pt x="41" y="0"/>
                    <a:pt x="18" y="8"/>
                    <a:pt x="11" y="28"/>
                  </a:cubicBezTo>
                  <a:cubicBezTo>
                    <a:pt x="0" y="56"/>
                    <a:pt x="21" y="99"/>
                    <a:pt x="76" y="86"/>
                  </a:cubicBezTo>
                  <a:cubicBezTo>
                    <a:pt x="92" y="82"/>
                    <a:pt x="108" y="73"/>
                    <a:pt x="118" y="61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685655" y="3151352"/>
            <a:ext cx="2084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latin typeface="Cambria" panose="02040503050406030204" pitchFamily="18" charset="0"/>
                <a:ea typeface="Cambria" panose="02040503050406030204" pitchFamily="18" charset="0"/>
              </a:rPr>
              <a:t>Conclusion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13</a:t>
            </a:fld>
            <a:endParaRPr lang="zh-CN" altLang="en-US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643897"/>
              </p:ext>
            </p:extLst>
          </p:nvPr>
        </p:nvGraphicFramePr>
        <p:xfrm>
          <a:off x="3963360" y="1771592"/>
          <a:ext cx="7389503" cy="457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44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8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Result Summary</a:t>
                      </a:r>
                      <a:endParaRPr lang="zh-TW" altLang="en-US" sz="2000" dirty="0">
                        <a:latin typeface="Cambria" panose="02040503050406030204" pitchFamily="18" charset="0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Hypotheses</a:t>
                      </a:r>
                      <a:endParaRPr lang="zh-TW" altLang="en-US" sz="2000" dirty="0">
                        <a:latin typeface="Cambria" panose="02040503050406030204" pitchFamily="18" charset="0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Result</a:t>
                      </a:r>
                      <a:endParaRPr lang="zh-TW" altLang="en-US" sz="2000" dirty="0">
                        <a:latin typeface="Cambria" panose="02040503050406030204" pitchFamily="18" charset="0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Transaction Specificities</a:t>
                      </a:r>
                      <a:endParaRPr lang="zh-TW" altLang="en-US" sz="2000" b="1" dirty="0">
                        <a:latin typeface="Cambria" panose="02040503050406030204" pitchFamily="18" charset="0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Cambria" panose="02040503050406030204" pitchFamily="18" charset="0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Cambria" panose="02040503050406030204" pitchFamily="18" charset="0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Physical asset</a:t>
                      </a:r>
                      <a:endParaRPr lang="zh-TW" altLang="en-US" sz="2000" dirty="0">
                        <a:latin typeface="Cambria" panose="02040503050406030204" pitchFamily="18" charset="0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(+) Organize</a:t>
                      </a:r>
                      <a:endParaRPr lang="zh-TW" altLang="en-US" sz="2000" dirty="0">
                        <a:latin typeface="Cambria" panose="02040503050406030204" pitchFamily="18" charset="0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solidFill>
                            <a:srgbClr val="0000F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Falsified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Human asset</a:t>
                      </a:r>
                      <a:endParaRPr lang="zh-TW" altLang="en-US" sz="2000" dirty="0">
                        <a:latin typeface="Cambria" panose="02040503050406030204" pitchFamily="18" charset="0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 Organize</a:t>
                      </a:r>
                      <a:endParaRPr lang="zh-TW" altLang="en-US" sz="2000" dirty="0">
                        <a:latin typeface="Cambria" panose="02040503050406030204" pitchFamily="18" charset="0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solidFill>
                            <a:srgbClr val="0000F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Corroborated (only at Probability of Make)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Temporal</a:t>
                      </a:r>
                      <a:endParaRPr lang="zh-TW" altLang="en-US" sz="2000" dirty="0">
                        <a:latin typeface="Cambria" panose="02040503050406030204" pitchFamily="18" charset="0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 Organize</a:t>
                      </a:r>
                      <a:endParaRPr lang="zh-TW" altLang="en-US" sz="2000" dirty="0">
                        <a:latin typeface="Cambria" panose="02040503050406030204" pitchFamily="18" charset="0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solidFill>
                            <a:srgbClr val="0000F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Corroborated (only at Probability of Make)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Uncertainty/Complexity</a:t>
                      </a:r>
                      <a:endParaRPr lang="zh-TW" altLang="en-US" sz="2000" b="1" dirty="0">
                        <a:latin typeface="Cambria" panose="02040503050406030204" pitchFamily="18" charset="0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Cambria" panose="02040503050406030204" pitchFamily="18" charset="0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Cambria" panose="02040503050406030204" pitchFamily="18" charset="0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Complexity</a:t>
                      </a:r>
                      <a:endParaRPr lang="zh-TW" altLang="en-US" sz="2000" dirty="0">
                        <a:latin typeface="Cambria" panose="02040503050406030204" pitchFamily="18" charset="0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 Organize</a:t>
                      </a:r>
                      <a:endParaRPr lang="zh-TW" altLang="en-US" sz="2000" dirty="0">
                        <a:latin typeface="Cambria" panose="02040503050406030204" pitchFamily="18" charset="0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kern="1200" dirty="0">
                          <a:solidFill>
                            <a:srgbClr val="0000F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Non-linear</a:t>
                      </a:r>
                      <a:endParaRPr lang="zh-TW" altLang="en-US" sz="2000" kern="1200" dirty="0">
                        <a:solidFill>
                          <a:srgbClr val="0000FF"/>
                        </a:solidFill>
                        <a:latin typeface="Cambria" panose="02040503050406030204" pitchFamily="18" charset="0"/>
                        <a:ea typeface="Malgun Gothic" panose="020B0503020000020004" pitchFamily="34" charset="-127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Similarity of transactions</a:t>
                      </a:r>
                      <a:endParaRPr lang="zh-TW" altLang="en-US" sz="2000" b="1" dirty="0">
                        <a:latin typeface="Cambria" panose="02040503050406030204" pitchFamily="18" charset="0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Cambria" panose="02040503050406030204" pitchFamily="18" charset="0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kern="1200" dirty="0">
                        <a:solidFill>
                          <a:srgbClr val="0000FF"/>
                        </a:solidFill>
                        <a:latin typeface="Cambria" panose="02040503050406030204" pitchFamily="18" charset="0"/>
                        <a:ea typeface="Malgun Gothic" panose="020B0503020000020004" pitchFamily="34" charset="-127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Labor intensity</a:t>
                      </a:r>
                      <a:endParaRPr lang="zh-TW" altLang="en-US" sz="2000" dirty="0">
                        <a:latin typeface="Cambria" panose="02040503050406030204" pitchFamily="18" charset="0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Market</a:t>
                      </a:r>
                      <a:endParaRPr lang="zh-TW" altLang="en-US" sz="2000" dirty="0">
                        <a:latin typeface="Cambria" panose="02040503050406030204" pitchFamily="18" charset="0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solidFill>
                            <a:srgbClr val="0000F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Corroborated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Engineering intensity</a:t>
                      </a:r>
                      <a:endParaRPr lang="zh-TW" altLang="en-US" sz="2000" dirty="0">
                        <a:latin typeface="Cambria" panose="02040503050406030204" pitchFamily="18" charset="0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 Organize</a:t>
                      </a:r>
                      <a:endParaRPr lang="zh-TW" altLang="en-US" sz="2000" dirty="0">
                        <a:latin typeface="Cambria" panose="02040503050406030204" pitchFamily="18" charset="0"/>
                        <a:ea typeface="Malgun Gothic" panose="020B0503020000020004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solidFill>
                            <a:srgbClr val="0000F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Corroborated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8" name="文本框 36"/>
          <p:cNvSpPr txBox="1"/>
          <p:nvPr/>
        </p:nvSpPr>
        <p:spPr>
          <a:xfrm>
            <a:off x="6190260" y="740769"/>
            <a:ext cx="2935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Cambria" panose="02040503050406030204" pitchFamily="18" charset="0"/>
                <a:ea typeface="Cambria" panose="02040503050406030204" pitchFamily="18" charset="0"/>
              </a:rPr>
              <a:t>Result Summary</a:t>
            </a:r>
          </a:p>
        </p:txBody>
      </p:sp>
      <p:sp>
        <p:nvSpPr>
          <p:cNvPr id="59" name="Freeform 5"/>
          <p:cNvSpPr>
            <a:spLocks noEditPoints="1"/>
          </p:cNvSpPr>
          <p:nvPr/>
        </p:nvSpPr>
        <p:spPr bwMode="auto">
          <a:xfrm>
            <a:off x="5819502" y="340785"/>
            <a:ext cx="3306463" cy="385269"/>
          </a:xfrm>
          <a:custGeom>
            <a:avLst/>
            <a:gdLst>
              <a:gd name="T0" fmla="*/ 826 w 1255"/>
              <a:gd name="T1" fmla="*/ 94 h 234"/>
              <a:gd name="T2" fmla="*/ 1051 w 1255"/>
              <a:gd name="T3" fmla="*/ 107 h 234"/>
              <a:gd name="T4" fmla="*/ 1093 w 1255"/>
              <a:gd name="T5" fmla="*/ 107 h 234"/>
              <a:gd name="T6" fmla="*/ 1151 w 1255"/>
              <a:gd name="T7" fmla="*/ 87 h 234"/>
              <a:gd name="T8" fmla="*/ 1225 w 1255"/>
              <a:gd name="T9" fmla="*/ 118 h 234"/>
              <a:gd name="T10" fmla="*/ 1206 w 1255"/>
              <a:gd name="T11" fmla="*/ 139 h 234"/>
              <a:gd name="T12" fmla="*/ 1185 w 1255"/>
              <a:gd name="T13" fmla="*/ 102 h 234"/>
              <a:gd name="T14" fmla="*/ 1171 w 1255"/>
              <a:gd name="T15" fmla="*/ 112 h 234"/>
              <a:gd name="T16" fmla="*/ 1137 w 1255"/>
              <a:gd name="T17" fmla="*/ 119 h 234"/>
              <a:gd name="T18" fmla="*/ 1109 w 1255"/>
              <a:gd name="T19" fmla="*/ 119 h 234"/>
              <a:gd name="T20" fmla="*/ 1062 w 1255"/>
              <a:gd name="T21" fmla="*/ 116 h 234"/>
              <a:gd name="T22" fmla="*/ 841 w 1255"/>
              <a:gd name="T23" fmla="*/ 112 h 234"/>
              <a:gd name="T24" fmla="*/ 782 w 1255"/>
              <a:gd name="T25" fmla="*/ 117 h 234"/>
              <a:gd name="T26" fmla="*/ 756 w 1255"/>
              <a:gd name="T27" fmla="*/ 111 h 234"/>
              <a:gd name="T28" fmla="*/ 737 w 1255"/>
              <a:gd name="T29" fmla="*/ 118 h 234"/>
              <a:gd name="T30" fmla="*/ 717 w 1255"/>
              <a:gd name="T31" fmla="*/ 157 h 234"/>
              <a:gd name="T32" fmla="*/ 762 w 1255"/>
              <a:gd name="T33" fmla="*/ 99 h 234"/>
              <a:gd name="T34" fmla="*/ 772 w 1255"/>
              <a:gd name="T35" fmla="*/ 97 h 234"/>
              <a:gd name="T36" fmla="*/ 104 w 1255"/>
              <a:gd name="T37" fmla="*/ 87 h 234"/>
              <a:gd name="T38" fmla="*/ 30 w 1255"/>
              <a:gd name="T39" fmla="*/ 118 h 234"/>
              <a:gd name="T40" fmla="*/ 49 w 1255"/>
              <a:gd name="T41" fmla="*/ 139 h 234"/>
              <a:gd name="T42" fmla="*/ 71 w 1255"/>
              <a:gd name="T43" fmla="*/ 102 h 234"/>
              <a:gd name="T44" fmla="*/ 85 w 1255"/>
              <a:gd name="T45" fmla="*/ 112 h 234"/>
              <a:gd name="T46" fmla="*/ 118 w 1255"/>
              <a:gd name="T47" fmla="*/ 119 h 234"/>
              <a:gd name="T48" fmla="*/ 147 w 1255"/>
              <a:gd name="T49" fmla="*/ 119 h 234"/>
              <a:gd name="T50" fmla="*/ 193 w 1255"/>
              <a:gd name="T51" fmla="*/ 116 h 234"/>
              <a:gd name="T52" fmla="*/ 414 w 1255"/>
              <a:gd name="T53" fmla="*/ 112 h 234"/>
              <a:gd name="T54" fmla="*/ 474 w 1255"/>
              <a:gd name="T55" fmla="*/ 117 h 234"/>
              <a:gd name="T56" fmla="*/ 499 w 1255"/>
              <a:gd name="T57" fmla="*/ 111 h 234"/>
              <a:gd name="T58" fmla="*/ 518 w 1255"/>
              <a:gd name="T59" fmla="*/ 118 h 234"/>
              <a:gd name="T60" fmla="*/ 538 w 1255"/>
              <a:gd name="T61" fmla="*/ 157 h 234"/>
              <a:gd name="T62" fmla="*/ 494 w 1255"/>
              <a:gd name="T63" fmla="*/ 99 h 234"/>
              <a:gd name="T64" fmla="*/ 483 w 1255"/>
              <a:gd name="T65" fmla="*/ 97 h 234"/>
              <a:gd name="T66" fmla="*/ 445 w 1255"/>
              <a:gd name="T67" fmla="*/ 107 h 234"/>
              <a:gd name="T68" fmla="*/ 223 w 1255"/>
              <a:gd name="T69" fmla="*/ 107 h 234"/>
              <a:gd name="T70" fmla="*/ 178 w 1255"/>
              <a:gd name="T71" fmla="*/ 98 h 234"/>
              <a:gd name="T72" fmla="*/ 138 w 1255"/>
              <a:gd name="T73" fmla="*/ 105 h 234"/>
              <a:gd name="T74" fmla="*/ 616 w 1255"/>
              <a:gd name="T75" fmla="*/ 218 h 234"/>
              <a:gd name="T76" fmla="*/ 634 w 1255"/>
              <a:gd name="T77" fmla="*/ 202 h 234"/>
              <a:gd name="T78" fmla="*/ 635 w 1255"/>
              <a:gd name="T79" fmla="*/ 23 h 234"/>
              <a:gd name="T80" fmla="*/ 586 w 1255"/>
              <a:gd name="T81" fmla="*/ 94 h 234"/>
              <a:gd name="T82" fmla="*/ 651 w 1255"/>
              <a:gd name="T83" fmla="*/ 117 h 234"/>
              <a:gd name="T84" fmla="*/ 697 w 1255"/>
              <a:gd name="T85" fmla="*/ 69 h 234"/>
              <a:gd name="T86" fmla="*/ 710 w 1255"/>
              <a:gd name="T87" fmla="*/ 63 h 234"/>
              <a:gd name="T88" fmla="*/ 628 w 1255"/>
              <a:gd name="T89" fmla="*/ 1 h 234"/>
              <a:gd name="T90" fmla="*/ 545 w 1255"/>
              <a:gd name="T91" fmla="*/ 63 h 234"/>
              <a:gd name="T92" fmla="*/ 559 w 1255"/>
              <a:gd name="T93" fmla="*/ 69 h 234"/>
              <a:gd name="T94" fmla="*/ 611 w 1255"/>
              <a:gd name="T95" fmla="*/ 73 h 234"/>
              <a:gd name="T96" fmla="*/ 628 w 1255"/>
              <a:gd name="T97" fmla="*/ 121 h 234"/>
              <a:gd name="T98" fmla="*/ 557 w 1255"/>
              <a:gd name="T99" fmla="*/ 121 h 234"/>
              <a:gd name="T100" fmla="*/ 579 w 1255"/>
              <a:gd name="T101" fmla="*/ 116 h 234"/>
              <a:gd name="T102" fmla="*/ 568 w 1255"/>
              <a:gd name="T103" fmla="*/ 139 h 234"/>
              <a:gd name="T104" fmla="*/ 570 w 1255"/>
              <a:gd name="T105" fmla="*/ 159 h 234"/>
              <a:gd name="T106" fmla="*/ 604 w 1255"/>
              <a:gd name="T107" fmla="*/ 187 h 234"/>
              <a:gd name="T108" fmla="*/ 557 w 1255"/>
              <a:gd name="T109" fmla="*/ 131 h 234"/>
              <a:gd name="T110" fmla="*/ 703 w 1255"/>
              <a:gd name="T111" fmla="*/ 103 h 234"/>
              <a:gd name="T112" fmla="*/ 675 w 1255"/>
              <a:gd name="T113" fmla="*/ 107 h 234"/>
              <a:gd name="T114" fmla="*/ 693 w 1255"/>
              <a:gd name="T115" fmla="*/ 145 h 234"/>
              <a:gd name="T116" fmla="*/ 677 w 1255"/>
              <a:gd name="T117" fmla="*/ 151 h 234"/>
              <a:gd name="T118" fmla="*/ 651 w 1255"/>
              <a:gd name="T119" fmla="*/ 175 h 234"/>
              <a:gd name="T120" fmla="*/ 686 w 1255"/>
              <a:gd name="T121" fmla="*/ 18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55" h="234">
                <a:moveTo>
                  <a:pt x="791" y="101"/>
                </a:moveTo>
                <a:cubicBezTo>
                  <a:pt x="793" y="103"/>
                  <a:pt x="794" y="105"/>
                  <a:pt x="795" y="107"/>
                </a:cubicBezTo>
                <a:cubicBezTo>
                  <a:pt x="810" y="107"/>
                  <a:pt x="810" y="107"/>
                  <a:pt x="810" y="107"/>
                </a:cubicBezTo>
                <a:cubicBezTo>
                  <a:pt x="810" y="107"/>
                  <a:pt x="810" y="106"/>
                  <a:pt x="811" y="105"/>
                </a:cubicBezTo>
                <a:cubicBezTo>
                  <a:pt x="812" y="99"/>
                  <a:pt x="819" y="94"/>
                  <a:pt x="826" y="94"/>
                </a:cubicBezTo>
                <a:cubicBezTo>
                  <a:pt x="833" y="94"/>
                  <a:pt x="839" y="99"/>
                  <a:pt x="841" y="105"/>
                </a:cubicBezTo>
                <a:cubicBezTo>
                  <a:pt x="841" y="106"/>
                  <a:pt x="841" y="107"/>
                  <a:pt x="841" y="107"/>
                </a:cubicBezTo>
                <a:cubicBezTo>
                  <a:pt x="1032" y="107"/>
                  <a:pt x="1032" y="107"/>
                  <a:pt x="1032" y="107"/>
                </a:cubicBezTo>
                <a:cubicBezTo>
                  <a:pt x="1033" y="103"/>
                  <a:pt x="1037" y="100"/>
                  <a:pt x="1042" y="100"/>
                </a:cubicBezTo>
                <a:cubicBezTo>
                  <a:pt x="1046" y="100"/>
                  <a:pt x="1050" y="103"/>
                  <a:pt x="1051" y="107"/>
                </a:cubicBezTo>
                <a:cubicBezTo>
                  <a:pt x="1052" y="107"/>
                  <a:pt x="1052" y="107"/>
                  <a:pt x="1052" y="107"/>
                </a:cubicBezTo>
                <a:cubicBezTo>
                  <a:pt x="1055" y="106"/>
                  <a:pt x="1059" y="104"/>
                  <a:pt x="1062" y="103"/>
                </a:cubicBezTo>
                <a:cubicBezTo>
                  <a:pt x="1067" y="100"/>
                  <a:pt x="1072" y="98"/>
                  <a:pt x="1078" y="98"/>
                </a:cubicBezTo>
                <a:cubicBezTo>
                  <a:pt x="1082" y="98"/>
                  <a:pt x="1086" y="99"/>
                  <a:pt x="1089" y="102"/>
                </a:cubicBezTo>
                <a:cubicBezTo>
                  <a:pt x="1091" y="103"/>
                  <a:pt x="1092" y="105"/>
                  <a:pt x="1093" y="107"/>
                </a:cubicBezTo>
                <a:cubicBezTo>
                  <a:pt x="1099" y="107"/>
                  <a:pt x="1099" y="107"/>
                  <a:pt x="1099" y="107"/>
                </a:cubicBezTo>
                <a:cubicBezTo>
                  <a:pt x="1100" y="103"/>
                  <a:pt x="1104" y="100"/>
                  <a:pt x="1109" y="100"/>
                </a:cubicBezTo>
                <a:cubicBezTo>
                  <a:pt x="1112" y="100"/>
                  <a:pt x="1116" y="102"/>
                  <a:pt x="1117" y="105"/>
                </a:cubicBezTo>
                <a:cubicBezTo>
                  <a:pt x="1121" y="101"/>
                  <a:pt x="1125" y="97"/>
                  <a:pt x="1129" y="94"/>
                </a:cubicBezTo>
                <a:cubicBezTo>
                  <a:pt x="1136" y="90"/>
                  <a:pt x="1143" y="87"/>
                  <a:pt x="1151" y="87"/>
                </a:cubicBezTo>
                <a:cubicBezTo>
                  <a:pt x="1169" y="87"/>
                  <a:pt x="1183" y="100"/>
                  <a:pt x="1199" y="106"/>
                </a:cubicBezTo>
                <a:cubicBezTo>
                  <a:pt x="1209" y="109"/>
                  <a:pt x="1219" y="110"/>
                  <a:pt x="1228" y="108"/>
                </a:cubicBezTo>
                <a:cubicBezTo>
                  <a:pt x="1238" y="107"/>
                  <a:pt x="1248" y="103"/>
                  <a:pt x="1255" y="96"/>
                </a:cubicBezTo>
                <a:cubicBezTo>
                  <a:pt x="1253" y="105"/>
                  <a:pt x="1247" y="113"/>
                  <a:pt x="1239" y="117"/>
                </a:cubicBezTo>
                <a:cubicBezTo>
                  <a:pt x="1234" y="118"/>
                  <a:pt x="1230" y="119"/>
                  <a:pt x="1225" y="118"/>
                </a:cubicBezTo>
                <a:cubicBezTo>
                  <a:pt x="1219" y="117"/>
                  <a:pt x="1214" y="114"/>
                  <a:pt x="1208" y="112"/>
                </a:cubicBezTo>
                <a:cubicBezTo>
                  <a:pt x="1208" y="112"/>
                  <a:pt x="1208" y="112"/>
                  <a:pt x="1208" y="112"/>
                </a:cubicBezTo>
                <a:cubicBezTo>
                  <a:pt x="1210" y="114"/>
                  <a:pt x="1212" y="117"/>
                  <a:pt x="1214" y="119"/>
                </a:cubicBezTo>
                <a:cubicBezTo>
                  <a:pt x="1216" y="122"/>
                  <a:pt x="1218" y="125"/>
                  <a:pt x="1218" y="128"/>
                </a:cubicBezTo>
                <a:cubicBezTo>
                  <a:pt x="1219" y="136"/>
                  <a:pt x="1212" y="141"/>
                  <a:pt x="1206" y="139"/>
                </a:cubicBezTo>
                <a:cubicBezTo>
                  <a:pt x="1203" y="138"/>
                  <a:pt x="1201" y="135"/>
                  <a:pt x="1200" y="133"/>
                </a:cubicBezTo>
                <a:cubicBezTo>
                  <a:pt x="1199" y="130"/>
                  <a:pt x="1198" y="126"/>
                  <a:pt x="1197" y="123"/>
                </a:cubicBezTo>
                <a:cubicBezTo>
                  <a:pt x="1196" y="120"/>
                  <a:pt x="1196" y="117"/>
                  <a:pt x="1194" y="114"/>
                </a:cubicBezTo>
                <a:cubicBezTo>
                  <a:pt x="1192" y="109"/>
                  <a:pt x="1189" y="105"/>
                  <a:pt x="1185" y="102"/>
                </a:cubicBezTo>
                <a:cubicBezTo>
                  <a:pt x="1185" y="102"/>
                  <a:pt x="1185" y="102"/>
                  <a:pt x="1185" y="102"/>
                </a:cubicBezTo>
                <a:cubicBezTo>
                  <a:pt x="1186" y="105"/>
                  <a:pt x="1187" y="107"/>
                  <a:pt x="1187" y="110"/>
                </a:cubicBezTo>
                <a:cubicBezTo>
                  <a:pt x="1188" y="113"/>
                  <a:pt x="1188" y="116"/>
                  <a:pt x="1187" y="119"/>
                </a:cubicBezTo>
                <a:cubicBezTo>
                  <a:pt x="1187" y="122"/>
                  <a:pt x="1185" y="124"/>
                  <a:pt x="1183" y="125"/>
                </a:cubicBezTo>
                <a:cubicBezTo>
                  <a:pt x="1180" y="126"/>
                  <a:pt x="1176" y="124"/>
                  <a:pt x="1174" y="122"/>
                </a:cubicBezTo>
                <a:cubicBezTo>
                  <a:pt x="1171" y="120"/>
                  <a:pt x="1171" y="116"/>
                  <a:pt x="1171" y="112"/>
                </a:cubicBezTo>
                <a:cubicBezTo>
                  <a:pt x="1170" y="108"/>
                  <a:pt x="1170" y="104"/>
                  <a:pt x="1169" y="101"/>
                </a:cubicBezTo>
                <a:cubicBezTo>
                  <a:pt x="1165" y="92"/>
                  <a:pt x="1152" y="91"/>
                  <a:pt x="1144" y="94"/>
                </a:cubicBezTo>
                <a:cubicBezTo>
                  <a:pt x="1144" y="95"/>
                  <a:pt x="1144" y="95"/>
                  <a:pt x="1144" y="95"/>
                </a:cubicBezTo>
                <a:cubicBezTo>
                  <a:pt x="1150" y="97"/>
                  <a:pt x="1157" y="102"/>
                  <a:pt x="1159" y="108"/>
                </a:cubicBezTo>
                <a:cubicBezTo>
                  <a:pt x="1163" y="121"/>
                  <a:pt x="1151" y="129"/>
                  <a:pt x="1137" y="119"/>
                </a:cubicBezTo>
                <a:cubicBezTo>
                  <a:pt x="1134" y="117"/>
                  <a:pt x="1130" y="115"/>
                  <a:pt x="1127" y="113"/>
                </a:cubicBezTo>
                <a:cubicBezTo>
                  <a:pt x="1125" y="112"/>
                  <a:pt x="1122" y="111"/>
                  <a:pt x="1119" y="111"/>
                </a:cubicBezTo>
                <a:cubicBezTo>
                  <a:pt x="1119" y="111"/>
                  <a:pt x="1119" y="110"/>
                  <a:pt x="1118" y="111"/>
                </a:cubicBezTo>
                <a:cubicBezTo>
                  <a:pt x="1118" y="112"/>
                  <a:pt x="1118" y="112"/>
                  <a:pt x="1118" y="112"/>
                </a:cubicBezTo>
                <a:cubicBezTo>
                  <a:pt x="1117" y="116"/>
                  <a:pt x="1113" y="119"/>
                  <a:pt x="1109" y="119"/>
                </a:cubicBezTo>
                <a:cubicBezTo>
                  <a:pt x="1104" y="119"/>
                  <a:pt x="1100" y="116"/>
                  <a:pt x="1099" y="112"/>
                </a:cubicBezTo>
                <a:cubicBezTo>
                  <a:pt x="1093" y="112"/>
                  <a:pt x="1093" y="112"/>
                  <a:pt x="1093" y="112"/>
                </a:cubicBezTo>
                <a:cubicBezTo>
                  <a:pt x="1092" y="114"/>
                  <a:pt x="1091" y="116"/>
                  <a:pt x="1089" y="117"/>
                </a:cubicBezTo>
                <a:cubicBezTo>
                  <a:pt x="1086" y="120"/>
                  <a:pt x="1082" y="121"/>
                  <a:pt x="1078" y="121"/>
                </a:cubicBezTo>
                <a:cubicBezTo>
                  <a:pt x="1072" y="121"/>
                  <a:pt x="1067" y="118"/>
                  <a:pt x="1062" y="116"/>
                </a:cubicBezTo>
                <a:cubicBezTo>
                  <a:pt x="1059" y="115"/>
                  <a:pt x="1055" y="113"/>
                  <a:pt x="1052" y="112"/>
                </a:cubicBezTo>
                <a:cubicBezTo>
                  <a:pt x="1051" y="112"/>
                  <a:pt x="1051" y="112"/>
                  <a:pt x="1051" y="112"/>
                </a:cubicBezTo>
                <a:cubicBezTo>
                  <a:pt x="1050" y="116"/>
                  <a:pt x="1046" y="119"/>
                  <a:pt x="1042" y="119"/>
                </a:cubicBezTo>
                <a:cubicBezTo>
                  <a:pt x="1037" y="119"/>
                  <a:pt x="1033" y="116"/>
                  <a:pt x="1032" y="112"/>
                </a:cubicBezTo>
                <a:cubicBezTo>
                  <a:pt x="841" y="112"/>
                  <a:pt x="841" y="112"/>
                  <a:pt x="841" y="112"/>
                </a:cubicBezTo>
                <a:cubicBezTo>
                  <a:pt x="840" y="119"/>
                  <a:pt x="834" y="125"/>
                  <a:pt x="826" y="125"/>
                </a:cubicBezTo>
                <a:cubicBezTo>
                  <a:pt x="818" y="125"/>
                  <a:pt x="811" y="119"/>
                  <a:pt x="810" y="112"/>
                </a:cubicBezTo>
                <a:cubicBezTo>
                  <a:pt x="795" y="112"/>
                  <a:pt x="795" y="112"/>
                  <a:pt x="795" y="112"/>
                </a:cubicBezTo>
                <a:cubicBezTo>
                  <a:pt x="794" y="114"/>
                  <a:pt x="792" y="116"/>
                  <a:pt x="790" y="117"/>
                </a:cubicBezTo>
                <a:cubicBezTo>
                  <a:pt x="787" y="119"/>
                  <a:pt x="784" y="118"/>
                  <a:pt x="782" y="117"/>
                </a:cubicBezTo>
                <a:cubicBezTo>
                  <a:pt x="778" y="116"/>
                  <a:pt x="775" y="115"/>
                  <a:pt x="773" y="113"/>
                </a:cubicBezTo>
                <a:cubicBezTo>
                  <a:pt x="770" y="111"/>
                  <a:pt x="767" y="110"/>
                  <a:pt x="764" y="108"/>
                </a:cubicBezTo>
                <a:cubicBezTo>
                  <a:pt x="759" y="107"/>
                  <a:pt x="754" y="107"/>
                  <a:pt x="749" y="107"/>
                </a:cubicBezTo>
                <a:cubicBezTo>
                  <a:pt x="749" y="108"/>
                  <a:pt x="749" y="108"/>
                  <a:pt x="749" y="108"/>
                </a:cubicBezTo>
                <a:cubicBezTo>
                  <a:pt x="752" y="108"/>
                  <a:pt x="754" y="110"/>
                  <a:pt x="756" y="111"/>
                </a:cubicBezTo>
                <a:cubicBezTo>
                  <a:pt x="759" y="113"/>
                  <a:pt x="761" y="115"/>
                  <a:pt x="763" y="117"/>
                </a:cubicBezTo>
                <a:cubicBezTo>
                  <a:pt x="764" y="119"/>
                  <a:pt x="766" y="122"/>
                  <a:pt x="764" y="125"/>
                </a:cubicBezTo>
                <a:cubicBezTo>
                  <a:pt x="763" y="127"/>
                  <a:pt x="759" y="129"/>
                  <a:pt x="756" y="129"/>
                </a:cubicBezTo>
                <a:cubicBezTo>
                  <a:pt x="752" y="129"/>
                  <a:pt x="749" y="127"/>
                  <a:pt x="747" y="125"/>
                </a:cubicBezTo>
                <a:cubicBezTo>
                  <a:pt x="744" y="122"/>
                  <a:pt x="741" y="119"/>
                  <a:pt x="737" y="118"/>
                </a:cubicBezTo>
                <a:cubicBezTo>
                  <a:pt x="728" y="115"/>
                  <a:pt x="719" y="124"/>
                  <a:pt x="715" y="132"/>
                </a:cubicBezTo>
                <a:cubicBezTo>
                  <a:pt x="715" y="132"/>
                  <a:pt x="715" y="132"/>
                  <a:pt x="715" y="132"/>
                </a:cubicBezTo>
                <a:cubicBezTo>
                  <a:pt x="721" y="129"/>
                  <a:pt x="730" y="127"/>
                  <a:pt x="736" y="130"/>
                </a:cubicBezTo>
                <a:cubicBezTo>
                  <a:pt x="748" y="136"/>
                  <a:pt x="745" y="151"/>
                  <a:pt x="729" y="154"/>
                </a:cubicBezTo>
                <a:cubicBezTo>
                  <a:pt x="725" y="155"/>
                  <a:pt x="721" y="156"/>
                  <a:pt x="717" y="157"/>
                </a:cubicBezTo>
                <a:cubicBezTo>
                  <a:pt x="715" y="158"/>
                  <a:pt x="712" y="159"/>
                  <a:pt x="710" y="161"/>
                </a:cubicBezTo>
                <a:cubicBezTo>
                  <a:pt x="709" y="162"/>
                  <a:pt x="707" y="164"/>
                  <a:pt x="707" y="166"/>
                </a:cubicBezTo>
                <a:cubicBezTo>
                  <a:pt x="705" y="158"/>
                  <a:pt x="704" y="150"/>
                  <a:pt x="705" y="143"/>
                </a:cubicBezTo>
                <a:cubicBezTo>
                  <a:pt x="706" y="135"/>
                  <a:pt x="710" y="127"/>
                  <a:pt x="715" y="121"/>
                </a:cubicBezTo>
                <a:cubicBezTo>
                  <a:pt x="727" y="108"/>
                  <a:pt x="746" y="107"/>
                  <a:pt x="762" y="99"/>
                </a:cubicBezTo>
                <a:cubicBezTo>
                  <a:pt x="770" y="95"/>
                  <a:pt x="778" y="88"/>
                  <a:pt x="783" y="80"/>
                </a:cubicBezTo>
                <a:cubicBezTo>
                  <a:pt x="789" y="72"/>
                  <a:pt x="793" y="62"/>
                  <a:pt x="793" y="52"/>
                </a:cubicBezTo>
                <a:cubicBezTo>
                  <a:pt x="798" y="60"/>
                  <a:pt x="800" y="70"/>
                  <a:pt x="796" y="78"/>
                </a:cubicBezTo>
                <a:cubicBezTo>
                  <a:pt x="795" y="83"/>
                  <a:pt x="792" y="86"/>
                  <a:pt x="788" y="89"/>
                </a:cubicBezTo>
                <a:cubicBezTo>
                  <a:pt x="783" y="93"/>
                  <a:pt x="778" y="95"/>
                  <a:pt x="772" y="97"/>
                </a:cubicBezTo>
                <a:cubicBezTo>
                  <a:pt x="772" y="97"/>
                  <a:pt x="772" y="97"/>
                  <a:pt x="772" y="97"/>
                </a:cubicBezTo>
                <a:cubicBezTo>
                  <a:pt x="775" y="97"/>
                  <a:pt x="778" y="97"/>
                  <a:pt x="782" y="98"/>
                </a:cubicBezTo>
                <a:cubicBezTo>
                  <a:pt x="785" y="98"/>
                  <a:pt x="788" y="99"/>
                  <a:pt x="791" y="101"/>
                </a:cubicBezTo>
                <a:close/>
                <a:moveTo>
                  <a:pt x="126" y="94"/>
                </a:moveTo>
                <a:cubicBezTo>
                  <a:pt x="120" y="90"/>
                  <a:pt x="112" y="87"/>
                  <a:pt x="104" y="87"/>
                </a:cubicBezTo>
                <a:cubicBezTo>
                  <a:pt x="86" y="87"/>
                  <a:pt x="72" y="100"/>
                  <a:pt x="56" y="106"/>
                </a:cubicBezTo>
                <a:cubicBezTo>
                  <a:pt x="47" y="109"/>
                  <a:pt x="37" y="110"/>
                  <a:pt x="27" y="108"/>
                </a:cubicBezTo>
                <a:cubicBezTo>
                  <a:pt x="17" y="107"/>
                  <a:pt x="8" y="103"/>
                  <a:pt x="0" y="96"/>
                </a:cubicBezTo>
                <a:cubicBezTo>
                  <a:pt x="2" y="105"/>
                  <a:pt x="8" y="113"/>
                  <a:pt x="17" y="117"/>
                </a:cubicBezTo>
                <a:cubicBezTo>
                  <a:pt x="21" y="118"/>
                  <a:pt x="26" y="119"/>
                  <a:pt x="30" y="118"/>
                </a:cubicBezTo>
                <a:cubicBezTo>
                  <a:pt x="36" y="117"/>
                  <a:pt x="42" y="114"/>
                  <a:pt x="47" y="112"/>
                </a:cubicBezTo>
                <a:cubicBezTo>
                  <a:pt x="47" y="112"/>
                  <a:pt x="47" y="112"/>
                  <a:pt x="47" y="112"/>
                </a:cubicBezTo>
                <a:cubicBezTo>
                  <a:pt x="45" y="114"/>
                  <a:pt x="43" y="117"/>
                  <a:pt x="41" y="119"/>
                </a:cubicBezTo>
                <a:cubicBezTo>
                  <a:pt x="39" y="122"/>
                  <a:pt x="38" y="125"/>
                  <a:pt x="37" y="128"/>
                </a:cubicBezTo>
                <a:cubicBezTo>
                  <a:pt x="36" y="136"/>
                  <a:pt x="43" y="141"/>
                  <a:pt x="49" y="139"/>
                </a:cubicBezTo>
                <a:cubicBezTo>
                  <a:pt x="52" y="138"/>
                  <a:pt x="54" y="135"/>
                  <a:pt x="55" y="133"/>
                </a:cubicBezTo>
                <a:cubicBezTo>
                  <a:pt x="57" y="130"/>
                  <a:pt x="58" y="126"/>
                  <a:pt x="58" y="123"/>
                </a:cubicBezTo>
                <a:cubicBezTo>
                  <a:pt x="59" y="120"/>
                  <a:pt x="60" y="117"/>
                  <a:pt x="61" y="114"/>
                </a:cubicBezTo>
                <a:cubicBezTo>
                  <a:pt x="63" y="109"/>
                  <a:pt x="66" y="105"/>
                  <a:pt x="70" y="102"/>
                </a:cubicBezTo>
                <a:cubicBezTo>
                  <a:pt x="71" y="102"/>
                  <a:pt x="71" y="102"/>
                  <a:pt x="71" y="102"/>
                </a:cubicBezTo>
                <a:cubicBezTo>
                  <a:pt x="69" y="105"/>
                  <a:pt x="68" y="107"/>
                  <a:pt x="68" y="110"/>
                </a:cubicBezTo>
                <a:cubicBezTo>
                  <a:pt x="68" y="113"/>
                  <a:pt x="67" y="116"/>
                  <a:pt x="68" y="119"/>
                </a:cubicBezTo>
                <a:cubicBezTo>
                  <a:pt x="69" y="122"/>
                  <a:pt x="70" y="124"/>
                  <a:pt x="72" y="125"/>
                </a:cubicBezTo>
                <a:cubicBezTo>
                  <a:pt x="75" y="126"/>
                  <a:pt x="79" y="124"/>
                  <a:pt x="81" y="122"/>
                </a:cubicBezTo>
                <a:cubicBezTo>
                  <a:pt x="84" y="120"/>
                  <a:pt x="84" y="116"/>
                  <a:pt x="85" y="112"/>
                </a:cubicBezTo>
                <a:cubicBezTo>
                  <a:pt x="85" y="108"/>
                  <a:pt x="85" y="104"/>
                  <a:pt x="86" y="101"/>
                </a:cubicBezTo>
                <a:cubicBezTo>
                  <a:pt x="91" y="92"/>
                  <a:pt x="103" y="91"/>
                  <a:pt x="111" y="94"/>
                </a:cubicBezTo>
                <a:cubicBezTo>
                  <a:pt x="111" y="95"/>
                  <a:pt x="111" y="95"/>
                  <a:pt x="111" y="95"/>
                </a:cubicBezTo>
                <a:cubicBezTo>
                  <a:pt x="105" y="97"/>
                  <a:pt x="98" y="102"/>
                  <a:pt x="96" y="108"/>
                </a:cubicBezTo>
                <a:cubicBezTo>
                  <a:pt x="92" y="121"/>
                  <a:pt x="105" y="129"/>
                  <a:pt x="118" y="119"/>
                </a:cubicBezTo>
                <a:cubicBezTo>
                  <a:pt x="122" y="117"/>
                  <a:pt x="125" y="115"/>
                  <a:pt x="128" y="113"/>
                </a:cubicBezTo>
                <a:cubicBezTo>
                  <a:pt x="131" y="112"/>
                  <a:pt x="133" y="111"/>
                  <a:pt x="136" y="111"/>
                </a:cubicBezTo>
                <a:cubicBezTo>
                  <a:pt x="136" y="111"/>
                  <a:pt x="137" y="110"/>
                  <a:pt x="137" y="111"/>
                </a:cubicBezTo>
                <a:cubicBezTo>
                  <a:pt x="137" y="112"/>
                  <a:pt x="137" y="112"/>
                  <a:pt x="137" y="112"/>
                </a:cubicBezTo>
                <a:cubicBezTo>
                  <a:pt x="138" y="116"/>
                  <a:pt x="142" y="119"/>
                  <a:pt x="147" y="119"/>
                </a:cubicBezTo>
                <a:cubicBezTo>
                  <a:pt x="151" y="119"/>
                  <a:pt x="155" y="116"/>
                  <a:pt x="156" y="112"/>
                </a:cubicBezTo>
                <a:cubicBezTo>
                  <a:pt x="162" y="112"/>
                  <a:pt x="162" y="112"/>
                  <a:pt x="162" y="112"/>
                </a:cubicBezTo>
                <a:cubicBezTo>
                  <a:pt x="163" y="114"/>
                  <a:pt x="164" y="116"/>
                  <a:pt x="166" y="117"/>
                </a:cubicBezTo>
                <a:cubicBezTo>
                  <a:pt x="169" y="120"/>
                  <a:pt x="174" y="121"/>
                  <a:pt x="178" y="121"/>
                </a:cubicBezTo>
                <a:cubicBezTo>
                  <a:pt x="183" y="121"/>
                  <a:pt x="188" y="118"/>
                  <a:pt x="193" y="116"/>
                </a:cubicBezTo>
                <a:cubicBezTo>
                  <a:pt x="197" y="115"/>
                  <a:pt x="200" y="113"/>
                  <a:pt x="204" y="112"/>
                </a:cubicBezTo>
                <a:cubicBezTo>
                  <a:pt x="204" y="112"/>
                  <a:pt x="204" y="112"/>
                  <a:pt x="204" y="112"/>
                </a:cubicBezTo>
                <a:cubicBezTo>
                  <a:pt x="205" y="116"/>
                  <a:pt x="209" y="119"/>
                  <a:pt x="214" y="119"/>
                </a:cubicBezTo>
                <a:cubicBezTo>
                  <a:pt x="218" y="119"/>
                  <a:pt x="222" y="116"/>
                  <a:pt x="223" y="112"/>
                </a:cubicBezTo>
                <a:cubicBezTo>
                  <a:pt x="414" y="112"/>
                  <a:pt x="414" y="112"/>
                  <a:pt x="414" y="112"/>
                </a:cubicBezTo>
                <a:cubicBezTo>
                  <a:pt x="415" y="119"/>
                  <a:pt x="422" y="125"/>
                  <a:pt x="430" y="125"/>
                </a:cubicBezTo>
                <a:cubicBezTo>
                  <a:pt x="438" y="125"/>
                  <a:pt x="444" y="119"/>
                  <a:pt x="445" y="112"/>
                </a:cubicBezTo>
                <a:cubicBezTo>
                  <a:pt x="461" y="112"/>
                  <a:pt x="461" y="112"/>
                  <a:pt x="461" y="112"/>
                </a:cubicBezTo>
                <a:cubicBezTo>
                  <a:pt x="461" y="114"/>
                  <a:pt x="463" y="116"/>
                  <a:pt x="465" y="117"/>
                </a:cubicBezTo>
                <a:cubicBezTo>
                  <a:pt x="468" y="119"/>
                  <a:pt x="471" y="118"/>
                  <a:pt x="474" y="117"/>
                </a:cubicBezTo>
                <a:cubicBezTo>
                  <a:pt x="477" y="116"/>
                  <a:pt x="480" y="115"/>
                  <a:pt x="483" y="113"/>
                </a:cubicBezTo>
                <a:cubicBezTo>
                  <a:pt x="486" y="111"/>
                  <a:pt x="488" y="110"/>
                  <a:pt x="491" y="108"/>
                </a:cubicBezTo>
                <a:cubicBezTo>
                  <a:pt x="496" y="107"/>
                  <a:pt x="501" y="107"/>
                  <a:pt x="506" y="107"/>
                </a:cubicBezTo>
                <a:cubicBezTo>
                  <a:pt x="506" y="108"/>
                  <a:pt x="506" y="108"/>
                  <a:pt x="506" y="108"/>
                </a:cubicBezTo>
                <a:cubicBezTo>
                  <a:pt x="504" y="108"/>
                  <a:pt x="501" y="110"/>
                  <a:pt x="499" y="111"/>
                </a:cubicBezTo>
                <a:cubicBezTo>
                  <a:pt x="496" y="113"/>
                  <a:pt x="494" y="115"/>
                  <a:pt x="492" y="117"/>
                </a:cubicBezTo>
                <a:cubicBezTo>
                  <a:pt x="491" y="119"/>
                  <a:pt x="490" y="122"/>
                  <a:pt x="491" y="125"/>
                </a:cubicBezTo>
                <a:cubicBezTo>
                  <a:pt x="492" y="127"/>
                  <a:pt x="496" y="129"/>
                  <a:pt x="499" y="129"/>
                </a:cubicBezTo>
                <a:cubicBezTo>
                  <a:pt x="503" y="129"/>
                  <a:pt x="506" y="127"/>
                  <a:pt x="509" y="125"/>
                </a:cubicBezTo>
                <a:cubicBezTo>
                  <a:pt x="512" y="122"/>
                  <a:pt x="515" y="119"/>
                  <a:pt x="518" y="118"/>
                </a:cubicBezTo>
                <a:cubicBezTo>
                  <a:pt x="528" y="115"/>
                  <a:pt x="536" y="124"/>
                  <a:pt x="540" y="132"/>
                </a:cubicBezTo>
                <a:cubicBezTo>
                  <a:pt x="540" y="132"/>
                  <a:pt x="540" y="132"/>
                  <a:pt x="540" y="132"/>
                </a:cubicBezTo>
                <a:cubicBezTo>
                  <a:pt x="534" y="129"/>
                  <a:pt x="526" y="127"/>
                  <a:pt x="520" y="130"/>
                </a:cubicBezTo>
                <a:cubicBezTo>
                  <a:pt x="508" y="136"/>
                  <a:pt x="510" y="151"/>
                  <a:pt x="527" y="154"/>
                </a:cubicBezTo>
                <a:cubicBezTo>
                  <a:pt x="530" y="155"/>
                  <a:pt x="535" y="156"/>
                  <a:pt x="538" y="157"/>
                </a:cubicBezTo>
                <a:cubicBezTo>
                  <a:pt x="541" y="158"/>
                  <a:pt x="543" y="159"/>
                  <a:pt x="545" y="161"/>
                </a:cubicBezTo>
                <a:cubicBezTo>
                  <a:pt x="547" y="162"/>
                  <a:pt x="548" y="164"/>
                  <a:pt x="549" y="166"/>
                </a:cubicBezTo>
                <a:cubicBezTo>
                  <a:pt x="551" y="158"/>
                  <a:pt x="551" y="150"/>
                  <a:pt x="550" y="143"/>
                </a:cubicBezTo>
                <a:cubicBezTo>
                  <a:pt x="549" y="135"/>
                  <a:pt x="545" y="127"/>
                  <a:pt x="540" y="121"/>
                </a:cubicBezTo>
                <a:cubicBezTo>
                  <a:pt x="528" y="108"/>
                  <a:pt x="509" y="107"/>
                  <a:pt x="494" y="99"/>
                </a:cubicBezTo>
                <a:cubicBezTo>
                  <a:pt x="485" y="95"/>
                  <a:pt x="477" y="88"/>
                  <a:pt x="472" y="80"/>
                </a:cubicBezTo>
                <a:cubicBezTo>
                  <a:pt x="466" y="72"/>
                  <a:pt x="462" y="62"/>
                  <a:pt x="462" y="52"/>
                </a:cubicBezTo>
                <a:cubicBezTo>
                  <a:pt x="457" y="60"/>
                  <a:pt x="455" y="70"/>
                  <a:pt x="459" y="78"/>
                </a:cubicBezTo>
                <a:cubicBezTo>
                  <a:pt x="461" y="83"/>
                  <a:pt x="464" y="86"/>
                  <a:pt x="467" y="89"/>
                </a:cubicBezTo>
                <a:cubicBezTo>
                  <a:pt x="472" y="93"/>
                  <a:pt x="478" y="95"/>
                  <a:pt x="483" y="97"/>
                </a:cubicBezTo>
                <a:cubicBezTo>
                  <a:pt x="483" y="97"/>
                  <a:pt x="483" y="97"/>
                  <a:pt x="483" y="97"/>
                </a:cubicBezTo>
                <a:cubicBezTo>
                  <a:pt x="480" y="97"/>
                  <a:pt x="477" y="97"/>
                  <a:pt x="474" y="98"/>
                </a:cubicBezTo>
                <a:cubicBezTo>
                  <a:pt x="470" y="98"/>
                  <a:pt x="467" y="99"/>
                  <a:pt x="464" y="101"/>
                </a:cubicBezTo>
                <a:cubicBezTo>
                  <a:pt x="462" y="103"/>
                  <a:pt x="461" y="105"/>
                  <a:pt x="461" y="107"/>
                </a:cubicBezTo>
                <a:cubicBezTo>
                  <a:pt x="445" y="107"/>
                  <a:pt x="445" y="107"/>
                  <a:pt x="445" y="107"/>
                </a:cubicBezTo>
                <a:cubicBezTo>
                  <a:pt x="445" y="107"/>
                  <a:pt x="445" y="106"/>
                  <a:pt x="445" y="105"/>
                </a:cubicBezTo>
                <a:cubicBezTo>
                  <a:pt x="443" y="99"/>
                  <a:pt x="437" y="94"/>
                  <a:pt x="430" y="94"/>
                </a:cubicBezTo>
                <a:cubicBezTo>
                  <a:pt x="422" y="94"/>
                  <a:pt x="416" y="99"/>
                  <a:pt x="414" y="105"/>
                </a:cubicBezTo>
                <a:cubicBezTo>
                  <a:pt x="414" y="106"/>
                  <a:pt x="414" y="107"/>
                  <a:pt x="414" y="107"/>
                </a:cubicBezTo>
                <a:cubicBezTo>
                  <a:pt x="223" y="107"/>
                  <a:pt x="223" y="107"/>
                  <a:pt x="223" y="107"/>
                </a:cubicBezTo>
                <a:cubicBezTo>
                  <a:pt x="222" y="103"/>
                  <a:pt x="218" y="100"/>
                  <a:pt x="214" y="100"/>
                </a:cubicBezTo>
                <a:cubicBezTo>
                  <a:pt x="209" y="100"/>
                  <a:pt x="205" y="103"/>
                  <a:pt x="204" y="107"/>
                </a:cubicBezTo>
                <a:cubicBezTo>
                  <a:pt x="204" y="107"/>
                  <a:pt x="204" y="107"/>
                  <a:pt x="204" y="107"/>
                </a:cubicBezTo>
                <a:cubicBezTo>
                  <a:pt x="200" y="106"/>
                  <a:pt x="197" y="104"/>
                  <a:pt x="193" y="103"/>
                </a:cubicBezTo>
                <a:cubicBezTo>
                  <a:pt x="188" y="100"/>
                  <a:pt x="183" y="98"/>
                  <a:pt x="178" y="98"/>
                </a:cubicBezTo>
                <a:cubicBezTo>
                  <a:pt x="174" y="98"/>
                  <a:pt x="169" y="99"/>
                  <a:pt x="166" y="102"/>
                </a:cubicBezTo>
                <a:cubicBezTo>
                  <a:pt x="165" y="103"/>
                  <a:pt x="163" y="105"/>
                  <a:pt x="162" y="107"/>
                </a:cubicBezTo>
                <a:cubicBezTo>
                  <a:pt x="156" y="107"/>
                  <a:pt x="156" y="107"/>
                  <a:pt x="156" y="107"/>
                </a:cubicBezTo>
                <a:cubicBezTo>
                  <a:pt x="155" y="103"/>
                  <a:pt x="151" y="100"/>
                  <a:pt x="147" y="100"/>
                </a:cubicBezTo>
                <a:cubicBezTo>
                  <a:pt x="143" y="100"/>
                  <a:pt x="139" y="102"/>
                  <a:pt x="138" y="105"/>
                </a:cubicBezTo>
                <a:cubicBezTo>
                  <a:pt x="134" y="101"/>
                  <a:pt x="131" y="97"/>
                  <a:pt x="126" y="94"/>
                </a:cubicBezTo>
                <a:close/>
                <a:moveTo>
                  <a:pt x="634" y="202"/>
                </a:moveTo>
                <a:cubicBezTo>
                  <a:pt x="632" y="197"/>
                  <a:pt x="629" y="191"/>
                  <a:pt x="628" y="186"/>
                </a:cubicBezTo>
                <a:cubicBezTo>
                  <a:pt x="626" y="191"/>
                  <a:pt x="623" y="197"/>
                  <a:pt x="621" y="202"/>
                </a:cubicBezTo>
                <a:cubicBezTo>
                  <a:pt x="619" y="207"/>
                  <a:pt x="616" y="212"/>
                  <a:pt x="616" y="218"/>
                </a:cubicBezTo>
                <a:cubicBezTo>
                  <a:pt x="616" y="222"/>
                  <a:pt x="617" y="226"/>
                  <a:pt x="620" y="229"/>
                </a:cubicBezTo>
                <a:cubicBezTo>
                  <a:pt x="622" y="231"/>
                  <a:pt x="625" y="233"/>
                  <a:pt x="628" y="234"/>
                </a:cubicBezTo>
                <a:cubicBezTo>
                  <a:pt x="631" y="233"/>
                  <a:pt x="633" y="231"/>
                  <a:pt x="635" y="229"/>
                </a:cubicBezTo>
                <a:cubicBezTo>
                  <a:pt x="638" y="226"/>
                  <a:pt x="639" y="222"/>
                  <a:pt x="639" y="218"/>
                </a:cubicBezTo>
                <a:cubicBezTo>
                  <a:pt x="639" y="212"/>
                  <a:pt x="637" y="207"/>
                  <a:pt x="634" y="202"/>
                </a:cubicBezTo>
                <a:close/>
                <a:moveTo>
                  <a:pt x="621" y="50"/>
                </a:moveTo>
                <a:cubicBezTo>
                  <a:pt x="623" y="55"/>
                  <a:pt x="626" y="61"/>
                  <a:pt x="628" y="67"/>
                </a:cubicBezTo>
                <a:cubicBezTo>
                  <a:pt x="629" y="61"/>
                  <a:pt x="632" y="55"/>
                  <a:pt x="634" y="50"/>
                </a:cubicBezTo>
                <a:cubicBezTo>
                  <a:pt x="637" y="45"/>
                  <a:pt x="639" y="40"/>
                  <a:pt x="639" y="35"/>
                </a:cubicBezTo>
                <a:cubicBezTo>
                  <a:pt x="639" y="30"/>
                  <a:pt x="638" y="26"/>
                  <a:pt x="635" y="23"/>
                </a:cubicBezTo>
                <a:cubicBezTo>
                  <a:pt x="633" y="21"/>
                  <a:pt x="631" y="19"/>
                  <a:pt x="628" y="18"/>
                </a:cubicBezTo>
                <a:cubicBezTo>
                  <a:pt x="625" y="19"/>
                  <a:pt x="622" y="21"/>
                  <a:pt x="620" y="23"/>
                </a:cubicBezTo>
                <a:cubicBezTo>
                  <a:pt x="617" y="26"/>
                  <a:pt x="616" y="30"/>
                  <a:pt x="616" y="35"/>
                </a:cubicBezTo>
                <a:cubicBezTo>
                  <a:pt x="616" y="40"/>
                  <a:pt x="619" y="45"/>
                  <a:pt x="621" y="50"/>
                </a:cubicBezTo>
                <a:close/>
                <a:moveTo>
                  <a:pt x="586" y="94"/>
                </a:moveTo>
                <a:cubicBezTo>
                  <a:pt x="578" y="106"/>
                  <a:pt x="597" y="112"/>
                  <a:pt x="605" y="117"/>
                </a:cubicBezTo>
                <a:cubicBezTo>
                  <a:pt x="622" y="128"/>
                  <a:pt x="623" y="144"/>
                  <a:pt x="610" y="161"/>
                </a:cubicBezTo>
                <a:cubicBezTo>
                  <a:pt x="621" y="157"/>
                  <a:pt x="626" y="141"/>
                  <a:pt x="628" y="129"/>
                </a:cubicBezTo>
                <a:cubicBezTo>
                  <a:pt x="629" y="141"/>
                  <a:pt x="634" y="157"/>
                  <a:pt x="646" y="161"/>
                </a:cubicBezTo>
                <a:cubicBezTo>
                  <a:pt x="633" y="144"/>
                  <a:pt x="633" y="128"/>
                  <a:pt x="651" y="117"/>
                </a:cubicBezTo>
                <a:cubicBezTo>
                  <a:pt x="658" y="112"/>
                  <a:pt x="677" y="106"/>
                  <a:pt x="669" y="94"/>
                </a:cubicBezTo>
                <a:cubicBezTo>
                  <a:pt x="664" y="87"/>
                  <a:pt x="652" y="87"/>
                  <a:pt x="649" y="96"/>
                </a:cubicBezTo>
                <a:cubicBezTo>
                  <a:pt x="648" y="98"/>
                  <a:pt x="646" y="99"/>
                  <a:pt x="646" y="98"/>
                </a:cubicBezTo>
                <a:cubicBezTo>
                  <a:pt x="649" y="83"/>
                  <a:pt x="657" y="71"/>
                  <a:pt x="669" y="62"/>
                </a:cubicBezTo>
                <a:cubicBezTo>
                  <a:pt x="690" y="45"/>
                  <a:pt x="703" y="62"/>
                  <a:pt x="697" y="69"/>
                </a:cubicBezTo>
                <a:cubicBezTo>
                  <a:pt x="696" y="69"/>
                  <a:pt x="695" y="70"/>
                  <a:pt x="694" y="69"/>
                </a:cubicBezTo>
                <a:cubicBezTo>
                  <a:pt x="692" y="67"/>
                  <a:pt x="689" y="66"/>
                  <a:pt x="687" y="67"/>
                </a:cubicBezTo>
                <a:cubicBezTo>
                  <a:pt x="683" y="69"/>
                  <a:pt x="681" y="73"/>
                  <a:pt x="683" y="76"/>
                </a:cubicBezTo>
                <a:cubicBezTo>
                  <a:pt x="685" y="84"/>
                  <a:pt x="695" y="83"/>
                  <a:pt x="701" y="79"/>
                </a:cubicBezTo>
                <a:cubicBezTo>
                  <a:pt x="707" y="75"/>
                  <a:pt x="710" y="69"/>
                  <a:pt x="710" y="63"/>
                </a:cubicBezTo>
                <a:cubicBezTo>
                  <a:pt x="711" y="52"/>
                  <a:pt x="699" y="44"/>
                  <a:pt x="688" y="45"/>
                </a:cubicBezTo>
                <a:cubicBezTo>
                  <a:pt x="677" y="46"/>
                  <a:pt x="667" y="54"/>
                  <a:pt x="659" y="61"/>
                </a:cubicBezTo>
                <a:cubicBezTo>
                  <a:pt x="657" y="62"/>
                  <a:pt x="659" y="59"/>
                  <a:pt x="659" y="59"/>
                </a:cubicBezTo>
                <a:cubicBezTo>
                  <a:pt x="667" y="50"/>
                  <a:pt x="674" y="40"/>
                  <a:pt x="673" y="28"/>
                </a:cubicBezTo>
                <a:cubicBezTo>
                  <a:pt x="672" y="8"/>
                  <a:pt x="645" y="0"/>
                  <a:pt x="628" y="1"/>
                </a:cubicBezTo>
                <a:cubicBezTo>
                  <a:pt x="611" y="0"/>
                  <a:pt x="583" y="8"/>
                  <a:pt x="582" y="28"/>
                </a:cubicBezTo>
                <a:cubicBezTo>
                  <a:pt x="581" y="40"/>
                  <a:pt x="589" y="50"/>
                  <a:pt x="596" y="59"/>
                </a:cubicBezTo>
                <a:cubicBezTo>
                  <a:pt x="596" y="59"/>
                  <a:pt x="598" y="62"/>
                  <a:pt x="597" y="61"/>
                </a:cubicBezTo>
                <a:cubicBezTo>
                  <a:pt x="588" y="54"/>
                  <a:pt x="578" y="46"/>
                  <a:pt x="567" y="45"/>
                </a:cubicBezTo>
                <a:cubicBezTo>
                  <a:pt x="557" y="44"/>
                  <a:pt x="545" y="52"/>
                  <a:pt x="545" y="63"/>
                </a:cubicBezTo>
                <a:cubicBezTo>
                  <a:pt x="545" y="69"/>
                  <a:pt x="549" y="75"/>
                  <a:pt x="554" y="79"/>
                </a:cubicBezTo>
                <a:cubicBezTo>
                  <a:pt x="560" y="83"/>
                  <a:pt x="570" y="84"/>
                  <a:pt x="573" y="76"/>
                </a:cubicBezTo>
                <a:cubicBezTo>
                  <a:pt x="574" y="73"/>
                  <a:pt x="572" y="69"/>
                  <a:pt x="569" y="67"/>
                </a:cubicBezTo>
                <a:cubicBezTo>
                  <a:pt x="566" y="66"/>
                  <a:pt x="563" y="67"/>
                  <a:pt x="561" y="69"/>
                </a:cubicBezTo>
                <a:cubicBezTo>
                  <a:pt x="561" y="70"/>
                  <a:pt x="559" y="69"/>
                  <a:pt x="559" y="69"/>
                </a:cubicBezTo>
                <a:cubicBezTo>
                  <a:pt x="552" y="62"/>
                  <a:pt x="566" y="45"/>
                  <a:pt x="586" y="62"/>
                </a:cubicBezTo>
                <a:cubicBezTo>
                  <a:pt x="598" y="71"/>
                  <a:pt x="606" y="83"/>
                  <a:pt x="609" y="98"/>
                </a:cubicBezTo>
                <a:cubicBezTo>
                  <a:pt x="610" y="99"/>
                  <a:pt x="607" y="98"/>
                  <a:pt x="607" y="96"/>
                </a:cubicBezTo>
                <a:cubicBezTo>
                  <a:pt x="603" y="87"/>
                  <a:pt x="591" y="87"/>
                  <a:pt x="586" y="94"/>
                </a:cubicBezTo>
                <a:close/>
                <a:moveTo>
                  <a:pt x="611" y="73"/>
                </a:moveTo>
                <a:cubicBezTo>
                  <a:pt x="606" y="62"/>
                  <a:pt x="601" y="51"/>
                  <a:pt x="600" y="39"/>
                </a:cubicBezTo>
                <a:cubicBezTo>
                  <a:pt x="600" y="22"/>
                  <a:pt x="611" y="6"/>
                  <a:pt x="628" y="2"/>
                </a:cubicBezTo>
                <a:cubicBezTo>
                  <a:pt x="645" y="6"/>
                  <a:pt x="656" y="22"/>
                  <a:pt x="655" y="39"/>
                </a:cubicBezTo>
                <a:cubicBezTo>
                  <a:pt x="654" y="51"/>
                  <a:pt x="649" y="62"/>
                  <a:pt x="645" y="73"/>
                </a:cubicBezTo>
                <a:cubicBezTo>
                  <a:pt x="638" y="88"/>
                  <a:pt x="629" y="103"/>
                  <a:pt x="628" y="121"/>
                </a:cubicBezTo>
                <a:cubicBezTo>
                  <a:pt x="626" y="103"/>
                  <a:pt x="618" y="88"/>
                  <a:pt x="611" y="73"/>
                </a:cubicBezTo>
                <a:close/>
                <a:moveTo>
                  <a:pt x="518" y="91"/>
                </a:moveTo>
                <a:cubicBezTo>
                  <a:pt x="526" y="87"/>
                  <a:pt x="536" y="87"/>
                  <a:pt x="544" y="93"/>
                </a:cubicBezTo>
                <a:cubicBezTo>
                  <a:pt x="548" y="96"/>
                  <a:pt x="551" y="99"/>
                  <a:pt x="553" y="103"/>
                </a:cubicBezTo>
                <a:cubicBezTo>
                  <a:pt x="555" y="109"/>
                  <a:pt x="556" y="115"/>
                  <a:pt x="557" y="121"/>
                </a:cubicBezTo>
                <a:cubicBezTo>
                  <a:pt x="557" y="121"/>
                  <a:pt x="557" y="121"/>
                  <a:pt x="557" y="121"/>
                </a:cubicBezTo>
                <a:cubicBezTo>
                  <a:pt x="558" y="117"/>
                  <a:pt x="559" y="114"/>
                  <a:pt x="560" y="112"/>
                </a:cubicBezTo>
                <a:cubicBezTo>
                  <a:pt x="561" y="108"/>
                  <a:pt x="563" y="105"/>
                  <a:pt x="565" y="103"/>
                </a:cubicBezTo>
                <a:cubicBezTo>
                  <a:pt x="571" y="98"/>
                  <a:pt x="579" y="101"/>
                  <a:pt x="581" y="107"/>
                </a:cubicBezTo>
                <a:cubicBezTo>
                  <a:pt x="581" y="110"/>
                  <a:pt x="580" y="113"/>
                  <a:pt x="579" y="116"/>
                </a:cubicBezTo>
                <a:cubicBezTo>
                  <a:pt x="577" y="118"/>
                  <a:pt x="575" y="121"/>
                  <a:pt x="573" y="123"/>
                </a:cubicBezTo>
                <a:cubicBezTo>
                  <a:pt x="571" y="126"/>
                  <a:pt x="568" y="128"/>
                  <a:pt x="566" y="131"/>
                </a:cubicBezTo>
                <a:cubicBezTo>
                  <a:pt x="564" y="135"/>
                  <a:pt x="563" y="140"/>
                  <a:pt x="562" y="145"/>
                </a:cubicBezTo>
                <a:cubicBezTo>
                  <a:pt x="563" y="145"/>
                  <a:pt x="563" y="145"/>
                  <a:pt x="563" y="145"/>
                </a:cubicBezTo>
                <a:cubicBezTo>
                  <a:pt x="564" y="143"/>
                  <a:pt x="566" y="141"/>
                  <a:pt x="568" y="139"/>
                </a:cubicBezTo>
                <a:cubicBezTo>
                  <a:pt x="570" y="137"/>
                  <a:pt x="572" y="135"/>
                  <a:pt x="575" y="134"/>
                </a:cubicBezTo>
                <a:cubicBezTo>
                  <a:pt x="577" y="133"/>
                  <a:pt x="580" y="132"/>
                  <a:pt x="582" y="134"/>
                </a:cubicBezTo>
                <a:cubicBezTo>
                  <a:pt x="585" y="136"/>
                  <a:pt x="586" y="140"/>
                  <a:pt x="585" y="143"/>
                </a:cubicBezTo>
                <a:cubicBezTo>
                  <a:pt x="585" y="147"/>
                  <a:pt x="581" y="149"/>
                  <a:pt x="579" y="151"/>
                </a:cubicBezTo>
                <a:cubicBezTo>
                  <a:pt x="576" y="154"/>
                  <a:pt x="572" y="156"/>
                  <a:pt x="570" y="159"/>
                </a:cubicBezTo>
                <a:cubicBezTo>
                  <a:pt x="565" y="168"/>
                  <a:pt x="572" y="178"/>
                  <a:pt x="579" y="184"/>
                </a:cubicBezTo>
                <a:cubicBezTo>
                  <a:pt x="579" y="183"/>
                  <a:pt x="579" y="183"/>
                  <a:pt x="579" y="183"/>
                </a:cubicBezTo>
                <a:cubicBezTo>
                  <a:pt x="578" y="177"/>
                  <a:pt x="577" y="168"/>
                  <a:pt x="582" y="163"/>
                </a:cubicBezTo>
                <a:cubicBezTo>
                  <a:pt x="590" y="153"/>
                  <a:pt x="604" y="158"/>
                  <a:pt x="604" y="175"/>
                </a:cubicBezTo>
                <a:cubicBezTo>
                  <a:pt x="604" y="179"/>
                  <a:pt x="603" y="183"/>
                  <a:pt x="604" y="187"/>
                </a:cubicBezTo>
                <a:cubicBezTo>
                  <a:pt x="604" y="190"/>
                  <a:pt x="605" y="192"/>
                  <a:pt x="606" y="194"/>
                </a:cubicBezTo>
                <a:cubicBezTo>
                  <a:pt x="608" y="196"/>
                  <a:pt x="609" y="198"/>
                  <a:pt x="611" y="199"/>
                </a:cubicBezTo>
                <a:cubicBezTo>
                  <a:pt x="603" y="199"/>
                  <a:pt x="595" y="199"/>
                  <a:pt x="588" y="196"/>
                </a:cubicBezTo>
                <a:cubicBezTo>
                  <a:pt x="580" y="193"/>
                  <a:pt x="574" y="188"/>
                  <a:pt x="569" y="181"/>
                </a:cubicBezTo>
                <a:cubicBezTo>
                  <a:pt x="559" y="167"/>
                  <a:pt x="562" y="148"/>
                  <a:pt x="557" y="131"/>
                </a:cubicBezTo>
                <a:cubicBezTo>
                  <a:pt x="555" y="122"/>
                  <a:pt x="550" y="113"/>
                  <a:pt x="543" y="106"/>
                </a:cubicBezTo>
                <a:cubicBezTo>
                  <a:pt x="536" y="99"/>
                  <a:pt x="528" y="93"/>
                  <a:pt x="518" y="91"/>
                </a:cubicBezTo>
                <a:close/>
                <a:moveTo>
                  <a:pt x="737" y="91"/>
                </a:moveTo>
                <a:cubicBezTo>
                  <a:pt x="729" y="87"/>
                  <a:pt x="719" y="87"/>
                  <a:pt x="711" y="93"/>
                </a:cubicBezTo>
                <a:cubicBezTo>
                  <a:pt x="708" y="96"/>
                  <a:pt x="705" y="99"/>
                  <a:pt x="703" y="103"/>
                </a:cubicBezTo>
                <a:cubicBezTo>
                  <a:pt x="700" y="109"/>
                  <a:pt x="699" y="115"/>
                  <a:pt x="699" y="121"/>
                </a:cubicBezTo>
                <a:cubicBezTo>
                  <a:pt x="698" y="121"/>
                  <a:pt x="698" y="121"/>
                  <a:pt x="698" y="121"/>
                </a:cubicBezTo>
                <a:cubicBezTo>
                  <a:pt x="698" y="117"/>
                  <a:pt x="697" y="114"/>
                  <a:pt x="695" y="112"/>
                </a:cubicBezTo>
                <a:cubicBezTo>
                  <a:pt x="694" y="108"/>
                  <a:pt x="692" y="105"/>
                  <a:pt x="690" y="103"/>
                </a:cubicBezTo>
                <a:cubicBezTo>
                  <a:pt x="685" y="98"/>
                  <a:pt x="676" y="101"/>
                  <a:pt x="675" y="107"/>
                </a:cubicBezTo>
                <a:cubicBezTo>
                  <a:pt x="674" y="110"/>
                  <a:pt x="675" y="113"/>
                  <a:pt x="676" y="116"/>
                </a:cubicBezTo>
                <a:cubicBezTo>
                  <a:pt x="678" y="118"/>
                  <a:pt x="680" y="121"/>
                  <a:pt x="683" y="123"/>
                </a:cubicBezTo>
                <a:cubicBezTo>
                  <a:pt x="685" y="126"/>
                  <a:pt x="687" y="128"/>
                  <a:pt x="689" y="131"/>
                </a:cubicBezTo>
                <a:cubicBezTo>
                  <a:pt x="692" y="135"/>
                  <a:pt x="693" y="140"/>
                  <a:pt x="693" y="145"/>
                </a:cubicBezTo>
                <a:cubicBezTo>
                  <a:pt x="693" y="145"/>
                  <a:pt x="693" y="145"/>
                  <a:pt x="693" y="145"/>
                </a:cubicBezTo>
                <a:cubicBezTo>
                  <a:pt x="692" y="143"/>
                  <a:pt x="690" y="141"/>
                  <a:pt x="688" y="139"/>
                </a:cubicBezTo>
                <a:cubicBezTo>
                  <a:pt x="686" y="137"/>
                  <a:pt x="683" y="135"/>
                  <a:pt x="680" y="134"/>
                </a:cubicBezTo>
                <a:cubicBezTo>
                  <a:pt x="678" y="133"/>
                  <a:pt x="675" y="132"/>
                  <a:pt x="673" y="134"/>
                </a:cubicBezTo>
                <a:cubicBezTo>
                  <a:pt x="670" y="136"/>
                  <a:pt x="670" y="140"/>
                  <a:pt x="670" y="143"/>
                </a:cubicBezTo>
                <a:cubicBezTo>
                  <a:pt x="671" y="147"/>
                  <a:pt x="674" y="149"/>
                  <a:pt x="677" y="151"/>
                </a:cubicBezTo>
                <a:cubicBezTo>
                  <a:pt x="680" y="154"/>
                  <a:pt x="683" y="156"/>
                  <a:pt x="685" y="159"/>
                </a:cubicBezTo>
                <a:cubicBezTo>
                  <a:pt x="690" y="168"/>
                  <a:pt x="683" y="178"/>
                  <a:pt x="676" y="184"/>
                </a:cubicBezTo>
                <a:cubicBezTo>
                  <a:pt x="676" y="183"/>
                  <a:pt x="676" y="183"/>
                  <a:pt x="676" y="183"/>
                </a:cubicBezTo>
                <a:cubicBezTo>
                  <a:pt x="678" y="177"/>
                  <a:pt x="678" y="168"/>
                  <a:pt x="674" y="163"/>
                </a:cubicBezTo>
                <a:cubicBezTo>
                  <a:pt x="665" y="153"/>
                  <a:pt x="652" y="158"/>
                  <a:pt x="651" y="175"/>
                </a:cubicBezTo>
                <a:cubicBezTo>
                  <a:pt x="651" y="179"/>
                  <a:pt x="652" y="183"/>
                  <a:pt x="651" y="187"/>
                </a:cubicBezTo>
                <a:cubicBezTo>
                  <a:pt x="651" y="190"/>
                  <a:pt x="650" y="192"/>
                  <a:pt x="649" y="194"/>
                </a:cubicBezTo>
                <a:cubicBezTo>
                  <a:pt x="648" y="196"/>
                  <a:pt x="646" y="198"/>
                  <a:pt x="644" y="199"/>
                </a:cubicBezTo>
                <a:cubicBezTo>
                  <a:pt x="652" y="199"/>
                  <a:pt x="660" y="199"/>
                  <a:pt x="668" y="196"/>
                </a:cubicBezTo>
                <a:cubicBezTo>
                  <a:pt x="675" y="193"/>
                  <a:pt x="682" y="188"/>
                  <a:pt x="686" y="181"/>
                </a:cubicBezTo>
                <a:cubicBezTo>
                  <a:pt x="697" y="167"/>
                  <a:pt x="694" y="148"/>
                  <a:pt x="698" y="131"/>
                </a:cubicBezTo>
                <a:cubicBezTo>
                  <a:pt x="701" y="122"/>
                  <a:pt x="706" y="113"/>
                  <a:pt x="712" y="106"/>
                </a:cubicBezTo>
                <a:cubicBezTo>
                  <a:pt x="719" y="99"/>
                  <a:pt x="728" y="93"/>
                  <a:pt x="737" y="91"/>
                </a:cubicBezTo>
                <a:close/>
              </a:path>
            </a:pathLst>
          </a:custGeom>
          <a:solidFill>
            <a:schemeClr val="tx1">
              <a:alpha val="8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mbria" panose="02040503050406030204" pitchFamily="18" charset="0"/>
            </a:endParaRPr>
          </a:p>
        </p:txBody>
      </p:sp>
      <p:grpSp>
        <p:nvGrpSpPr>
          <p:cNvPr id="60" name="组合 4"/>
          <p:cNvGrpSpPr/>
          <p:nvPr/>
        </p:nvGrpSpPr>
        <p:grpSpPr>
          <a:xfrm>
            <a:off x="5886820" y="1337259"/>
            <a:ext cx="3239145" cy="80465"/>
            <a:chOff x="5108253" y="1177442"/>
            <a:chExt cx="1975492" cy="49074"/>
          </a:xfrm>
        </p:grpSpPr>
        <p:cxnSp>
          <p:nvCxnSpPr>
            <p:cNvPr id="61" name="直接连接符 5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743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117962" y="677247"/>
            <a:ext cx="5956075" cy="1120552"/>
            <a:chOff x="4257796" y="584262"/>
            <a:chExt cx="3632495" cy="683403"/>
          </a:xfrm>
        </p:grpSpPr>
        <p:sp>
          <p:nvSpPr>
            <p:cNvPr id="2" name="Freeform 5"/>
            <p:cNvSpPr>
              <a:spLocks noEditPoints="1"/>
            </p:cNvSpPr>
            <p:nvPr/>
          </p:nvSpPr>
          <p:spPr bwMode="auto">
            <a:xfrm>
              <a:off x="5045242" y="584262"/>
              <a:ext cx="2016548" cy="234968"/>
            </a:xfrm>
            <a:custGeom>
              <a:avLst/>
              <a:gdLst>
                <a:gd name="T0" fmla="*/ 826 w 1255"/>
                <a:gd name="T1" fmla="*/ 94 h 234"/>
                <a:gd name="T2" fmla="*/ 1051 w 1255"/>
                <a:gd name="T3" fmla="*/ 107 h 234"/>
                <a:gd name="T4" fmla="*/ 1093 w 1255"/>
                <a:gd name="T5" fmla="*/ 107 h 234"/>
                <a:gd name="T6" fmla="*/ 1151 w 1255"/>
                <a:gd name="T7" fmla="*/ 87 h 234"/>
                <a:gd name="T8" fmla="*/ 1225 w 1255"/>
                <a:gd name="T9" fmla="*/ 118 h 234"/>
                <a:gd name="T10" fmla="*/ 1206 w 1255"/>
                <a:gd name="T11" fmla="*/ 139 h 234"/>
                <a:gd name="T12" fmla="*/ 1185 w 1255"/>
                <a:gd name="T13" fmla="*/ 102 h 234"/>
                <a:gd name="T14" fmla="*/ 1171 w 1255"/>
                <a:gd name="T15" fmla="*/ 112 h 234"/>
                <a:gd name="T16" fmla="*/ 1137 w 1255"/>
                <a:gd name="T17" fmla="*/ 119 h 234"/>
                <a:gd name="T18" fmla="*/ 1109 w 1255"/>
                <a:gd name="T19" fmla="*/ 119 h 234"/>
                <a:gd name="T20" fmla="*/ 1062 w 1255"/>
                <a:gd name="T21" fmla="*/ 116 h 234"/>
                <a:gd name="T22" fmla="*/ 841 w 1255"/>
                <a:gd name="T23" fmla="*/ 112 h 234"/>
                <a:gd name="T24" fmla="*/ 782 w 1255"/>
                <a:gd name="T25" fmla="*/ 117 h 234"/>
                <a:gd name="T26" fmla="*/ 756 w 1255"/>
                <a:gd name="T27" fmla="*/ 111 h 234"/>
                <a:gd name="T28" fmla="*/ 737 w 1255"/>
                <a:gd name="T29" fmla="*/ 118 h 234"/>
                <a:gd name="T30" fmla="*/ 717 w 1255"/>
                <a:gd name="T31" fmla="*/ 157 h 234"/>
                <a:gd name="T32" fmla="*/ 762 w 1255"/>
                <a:gd name="T33" fmla="*/ 99 h 234"/>
                <a:gd name="T34" fmla="*/ 772 w 1255"/>
                <a:gd name="T35" fmla="*/ 97 h 234"/>
                <a:gd name="T36" fmla="*/ 104 w 1255"/>
                <a:gd name="T37" fmla="*/ 87 h 234"/>
                <a:gd name="T38" fmla="*/ 30 w 1255"/>
                <a:gd name="T39" fmla="*/ 118 h 234"/>
                <a:gd name="T40" fmla="*/ 49 w 1255"/>
                <a:gd name="T41" fmla="*/ 139 h 234"/>
                <a:gd name="T42" fmla="*/ 71 w 1255"/>
                <a:gd name="T43" fmla="*/ 102 h 234"/>
                <a:gd name="T44" fmla="*/ 85 w 1255"/>
                <a:gd name="T45" fmla="*/ 112 h 234"/>
                <a:gd name="T46" fmla="*/ 118 w 1255"/>
                <a:gd name="T47" fmla="*/ 119 h 234"/>
                <a:gd name="T48" fmla="*/ 147 w 1255"/>
                <a:gd name="T49" fmla="*/ 119 h 234"/>
                <a:gd name="T50" fmla="*/ 193 w 1255"/>
                <a:gd name="T51" fmla="*/ 116 h 234"/>
                <a:gd name="T52" fmla="*/ 414 w 1255"/>
                <a:gd name="T53" fmla="*/ 112 h 234"/>
                <a:gd name="T54" fmla="*/ 474 w 1255"/>
                <a:gd name="T55" fmla="*/ 117 h 234"/>
                <a:gd name="T56" fmla="*/ 499 w 1255"/>
                <a:gd name="T57" fmla="*/ 111 h 234"/>
                <a:gd name="T58" fmla="*/ 518 w 1255"/>
                <a:gd name="T59" fmla="*/ 118 h 234"/>
                <a:gd name="T60" fmla="*/ 538 w 1255"/>
                <a:gd name="T61" fmla="*/ 157 h 234"/>
                <a:gd name="T62" fmla="*/ 494 w 1255"/>
                <a:gd name="T63" fmla="*/ 99 h 234"/>
                <a:gd name="T64" fmla="*/ 483 w 1255"/>
                <a:gd name="T65" fmla="*/ 97 h 234"/>
                <a:gd name="T66" fmla="*/ 445 w 1255"/>
                <a:gd name="T67" fmla="*/ 107 h 234"/>
                <a:gd name="T68" fmla="*/ 223 w 1255"/>
                <a:gd name="T69" fmla="*/ 107 h 234"/>
                <a:gd name="T70" fmla="*/ 178 w 1255"/>
                <a:gd name="T71" fmla="*/ 98 h 234"/>
                <a:gd name="T72" fmla="*/ 138 w 1255"/>
                <a:gd name="T73" fmla="*/ 105 h 234"/>
                <a:gd name="T74" fmla="*/ 616 w 1255"/>
                <a:gd name="T75" fmla="*/ 218 h 234"/>
                <a:gd name="T76" fmla="*/ 634 w 1255"/>
                <a:gd name="T77" fmla="*/ 202 h 234"/>
                <a:gd name="T78" fmla="*/ 635 w 1255"/>
                <a:gd name="T79" fmla="*/ 23 h 234"/>
                <a:gd name="T80" fmla="*/ 586 w 1255"/>
                <a:gd name="T81" fmla="*/ 94 h 234"/>
                <a:gd name="T82" fmla="*/ 651 w 1255"/>
                <a:gd name="T83" fmla="*/ 117 h 234"/>
                <a:gd name="T84" fmla="*/ 697 w 1255"/>
                <a:gd name="T85" fmla="*/ 69 h 234"/>
                <a:gd name="T86" fmla="*/ 710 w 1255"/>
                <a:gd name="T87" fmla="*/ 63 h 234"/>
                <a:gd name="T88" fmla="*/ 628 w 1255"/>
                <a:gd name="T89" fmla="*/ 1 h 234"/>
                <a:gd name="T90" fmla="*/ 545 w 1255"/>
                <a:gd name="T91" fmla="*/ 63 h 234"/>
                <a:gd name="T92" fmla="*/ 559 w 1255"/>
                <a:gd name="T93" fmla="*/ 69 h 234"/>
                <a:gd name="T94" fmla="*/ 611 w 1255"/>
                <a:gd name="T95" fmla="*/ 73 h 234"/>
                <a:gd name="T96" fmla="*/ 628 w 1255"/>
                <a:gd name="T97" fmla="*/ 121 h 234"/>
                <a:gd name="T98" fmla="*/ 557 w 1255"/>
                <a:gd name="T99" fmla="*/ 121 h 234"/>
                <a:gd name="T100" fmla="*/ 579 w 1255"/>
                <a:gd name="T101" fmla="*/ 116 h 234"/>
                <a:gd name="T102" fmla="*/ 568 w 1255"/>
                <a:gd name="T103" fmla="*/ 139 h 234"/>
                <a:gd name="T104" fmla="*/ 570 w 1255"/>
                <a:gd name="T105" fmla="*/ 159 h 234"/>
                <a:gd name="T106" fmla="*/ 604 w 1255"/>
                <a:gd name="T107" fmla="*/ 187 h 234"/>
                <a:gd name="T108" fmla="*/ 557 w 1255"/>
                <a:gd name="T109" fmla="*/ 131 h 234"/>
                <a:gd name="T110" fmla="*/ 703 w 1255"/>
                <a:gd name="T111" fmla="*/ 103 h 234"/>
                <a:gd name="T112" fmla="*/ 675 w 1255"/>
                <a:gd name="T113" fmla="*/ 107 h 234"/>
                <a:gd name="T114" fmla="*/ 693 w 1255"/>
                <a:gd name="T115" fmla="*/ 145 h 234"/>
                <a:gd name="T116" fmla="*/ 677 w 1255"/>
                <a:gd name="T117" fmla="*/ 151 h 234"/>
                <a:gd name="T118" fmla="*/ 651 w 1255"/>
                <a:gd name="T119" fmla="*/ 175 h 234"/>
                <a:gd name="T120" fmla="*/ 686 w 1255"/>
                <a:gd name="T121" fmla="*/ 18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55" h="234">
                  <a:moveTo>
                    <a:pt x="791" y="101"/>
                  </a:moveTo>
                  <a:cubicBezTo>
                    <a:pt x="793" y="103"/>
                    <a:pt x="794" y="105"/>
                    <a:pt x="795" y="107"/>
                  </a:cubicBezTo>
                  <a:cubicBezTo>
                    <a:pt x="810" y="107"/>
                    <a:pt x="810" y="107"/>
                    <a:pt x="810" y="107"/>
                  </a:cubicBezTo>
                  <a:cubicBezTo>
                    <a:pt x="810" y="107"/>
                    <a:pt x="810" y="106"/>
                    <a:pt x="811" y="105"/>
                  </a:cubicBezTo>
                  <a:cubicBezTo>
                    <a:pt x="812" y="99"/>
                    <a:pt x="819" y="94"/>
                    <a:pt x="826" y="94"/>
                  </a:cubicBezTo>
                  <a:cubicBezTo>
                    <a:pt x="833" y="94"/>
                    <a:pt x="839" y="99"/>
                    <a:pt x="841" y="105"/>
                  </a:cubicBezTo>
                  <a:cubicBezTo>
                    <a:pt x="841" y="106"/>
                    <a:pt x="841" y="107"/>
                    <a:pt x="841" y="107"/>
                  </a:cubicBezTo>
                  <a:cubicBezTo>
                    <a:pt x="1032" y="107"/>
                    <a:pt x="1032" y="107"/>
                    <a:pt x="1032" y="107"/>
                  </a:cubicBezTo>
                  <a:cubicBezTo>
                    <a:pt x="1033" y="103"/>
                    <a:pt x="1037" y="100"/>
                    <a:pt x="1042" y="100"/>
                  </a:cubicBezTo>
                  <a:cubicBezTo>
                    <a:pt x="1046" y="100"/>
                    <a:pt x="1050" y="103"/>
                    <a:pt x="1051" y="107"/>
                  </a:cubicBezTo>
                  <a:cubicBezTo>
                    <a:pt x="1052" y="107"/>
                    <a:pt x="1052" y="107"/>
                    <a:pt x="1052" y="107"/>
                  </a:cubicBezTo>
                  <a:cubicBezTo>
                    <a:pt x="1055" y="106"/>
                    <a:pt x="1059" y="104"/>
                    <a:pt x="1062" y="103"/>
                  </a:cubicBezTo>
                  <a:cubicBezTo>
                    <a:pt x="1067" y="100"/>
                    <a:pt x="1072" y="98"/>
                    <a:pt x="1078" y="98"/>
                  </a:cubicBezTo>
                  <a:cubicBezTo>
                    <a:pt x="1082" y="98"/>
                    <a:pt x="1086" y="99"/>
                    <a:pt x="1089" y="102"/>
                  </a:cubicBezTo>
                  <a:cubicBezTo>
                    <a:pt x="1091" y="103"/>
                    <a:pt x="1092" y="105"/>
                    <a:pt x="1093" y="107"/>
                  </a:cubicBezTo>
                  <a:cubicBezTo>
                    <a:pt x="1099" y="107"/>
                    <a:pt x="1099" y="107"/>
                    <a:pt x="1099" y="107"/>
                  </a:cubicBezTo>
                  <a:cubicBezTo>
                    <a:pt x="1100" y="103"/>
                    <a:pt x="1104" y="100"/>
                    <a:pt x="1109" y="100"/>
                  </a:cubicBezTo>
                  <a:cubicBezTo>
                    <a:pt x="1112" y="100"/>
                    <a:pt x="1116" y="102"/>
                    <a:pt x="1117" y="105"/>
                  </a:cubicBezTo>
                  <a:cubicBezTo>
                    <a:pt x="1121" y="101"/>
                    <a:pt x="1125" y="97"/>
                    <a:pt x="1129" y="94"/>
                  </a:cubicBezTo>
                  <a:cubicBezTo>
                    <a:pt x="1136" y="90"/>
                    <a:pt x="1143" y="87"/>
                    <a:pt x="1151" y="87"/>
                  </a:cubicBezTo>
                  <a:cubicBezTo>
                    <a:pt x="1169" y="87"/>
                    <a:pt x="1183" y="100"/>
                    <a:pt x="1199" y="106"/>
                  </a:cubicBezTo>
                  <a:cubicBezTo>
                    <a:pt x="1209" y="109"/>
                    <a:pt x="1219" y="110"/>
                    <a:pt x="1228" y="108"/>
                  </a:cubicBezTo>
                  <a:cubicBezTo>
                    <a:pt x="1238" y="107"/>
                    <a:pt x="1248" y="103"/>
                    <a:pt x="1255" y="96"/>
                  </a:cubicBezTo>
                  <a:cubicBezTo>
                    <a:pt x="1253" y="105"/>
                    <a:pt x="1247" y="113"/>
                    <a:pt x="1239" y="117"/>
                  </a:cubicBezTo>
                  <a:cubicBezTo>
                    <a:pt x="1234" y="118"/>
                    <a:pt x="1230" y="119"/>
                    <a:pt x="1225" y="118"/>
                  </a:cubicBezTo>
                  <a:cubicBezTo>
                    <a:pt x="1219" y="117"/>
                    <a:pt x="1214" y="114"/>
                    <a:pt x="1208" y="112"/>
                  </a:cubicBezTo>
                  <a:cubicBezTo>
                    <a:pt x="1208" y="112"/>
                    <a:pt x="1208" y="112"/>
                    <a:pt x="1208" y="112"/>
                  </a:cubicBezTo>
                  <a:cubicBezTo>
                    <a:pt x="1210" y="114"/>
                    <a:pt x="1212" y="117"/>
                    <a:pt x="1214" y="119"/>
                  </a:cubicBezTo>
                  <a:cubicBezTo>
                    <a:pt x="1216" y="122"/>
                    <a:pt x="1218" y="125"/>
                    <a:pt x="1218" y="128"/>
                  </a:cubicBezTo>
                  <a:cubicBezTo>
                    <a:pt x="1219" y="136"/>
                    <a:pt x="1212" y="141"/>
                    <a:pt x="1206" y="139"/>
                  </a:cubicBezTo>
                  <a:cubicBezTo>
                    <a:pt x="1203" y="138"/>
                    <a:pt x="1201" y="135"/>
                    <a:pt x="1200" y="133"/>
                  </a:cubicBezTo>
                  <a:cubicBezTo>
                    <a:pt x="1199" y="130"/>
                    <a:pt x="1198" y="126"/>
                    <a:pt x="1197" y="123"/>
                  </a:cubicBezTo>
                  <a:cubicBezTo>
                    <a:pt x="1196" y="120"/>
                    <a:pt x="1196" y="117"/>
                    <a:pt x="1194" y="114"/>
                  </a:cubicBezTo>
                  <a:cubicBezTo>
                    <a:pt x="1192" y="109"/>
                    <a:pt x="1189" y="105"/>
                    <a:pt x="1185" y="102"/>
                  </a:cubicBezTo>
                  <a:cubicBezTo>
                    <a:pt x="1185" y="102"/>
                    <a:pt x="1185" y="102"/>
                    <a:pt x="1185" y="102"/>
                  </a:cubicBezTo>
                  <a:cubicBezTo>
                    <a:pt x="1186" y="105"/>
                    <a:pt x="1187" y="107"/>
                    <a:pt x="1187" y="110"/>
                  </a:cubicBezTo>
                  <a:cubicBezTo>
                    <a:pt x="1188" y="113"/>
                    <a:pt x="1188" y="116"/>
                    <a:pt x="1187" y="119"/>
                  </a:cubicBezTo>
                  <a:cubicBezTo>
                    <a:pt x="1187" y="122"/>
                    <a:pt x="1185" y="124"/>
                    <a:pt x="1183" y="125"/>
                  </a:cubicBezTo>
                  <a:cubicBezTo>
                    <a:pt x="1180" y="126"/>
                    <a:pt x="1176" y="124"/>
                    <a:pt x="1174" y="122"/>
                  </a:cubicBezTo>
                  <a:cubicBezTo>
                    <a:pt x="1171" y="120"/>
                    <a:pt x="1171" y="116"/>
                    <a:pt x="1171" y="112"/>
                  </a:cubicBezTo>
                  <a:cubicBezTo>
                    <a:pt x="1170" y="108"/>
                    <a:pt x="1170" y="104"/>
                    <a:pt x="1169" y="101"/>
                  </a:cubicBezTo>
                  <a:cubicBezTo>
                    <a:pt x="1165" y="92"/>
                    <a:pt x="1152" y="91"/>
                    <a:pt x="1144" y="94"/>
                  </a:cubicBezTo>
                  <a:cubicBezTo>
                    <a:pt x="1144" y="95"/>
                    <a:pt x="1144" y="95"/>
                    <a:pt x="1144" y="95"/>
                  </a:cubicBezTo>
                  <a:cubicBezTo>
                    <a:pt x="1150" y="97"/>
                    <a:pt x="1157" y="102"/>
                    <a:pt x="1159" y="108"/>
                  </a:cubicBezTo>
                  <a:cubicBezTo>
                    <a:pt x="1163" y="121"/>
                    <a:pt x="1151" y="129"/>
                    <a:pt x="1137" y="119"/>
                  </a:cubicBezTo>
                  <a:cubicBezTo>
                    <a:pt x="1134" y="117"/>
                    <a:pt x="1130" y="115"/>
                    <a:pt x="1127" y="113"/>
                  </a:cubicBezTo>
                  <a:cubicBezTo>
                    <a:pt x="1125" y="112"/>
                    <a:pt x="1122" y="111"/>
                    <a:pt x="1119" y="111"/>
                  </a:cubicBezTo>
                  <a:cubicBezTo>
                    <a:pt x="1119" y="111"/>
                    <a:pt x="1119" y="110"/>
                    <a:pt x="1118" y="111"/>
                  </a:cubicBezTo>
                  <a:cubicBezTo>
                    <a:pt x="1118" y="112"/>
                    <a:pt x="1118" y="112"/>
                    <a:pt x="1118" y="112"/>
                  </a:cubicBezTo>
                  <a:cubicBezTo>
                    <a:pt x="1117" y="116"/>
                    <a:pt x="1113" y="119"/>
                    <a:pt x="1109" y="119"/>
                  </a:cubicBezTo>
                  <a:cubicBezTo>
                    <a:pt x="1104" y="119"/>
                    <a:pt x="1100" y="116"/>
                    <a:pt x="1099" y="112"/>
                  </a:cubicBezTo>
                  <a:cubicBezTo>
                    <a:pt x="1093" y="112"/>
                    <a:pt x="1093" y="112"/>
                    <a:pt x="1093" y="112"/>
                  </a:cubicBezTo>
                  <a:cubicBezTo>
                    <a:pt x="1092" y="114"/>
                    <a:pt x="1091" y="116"/>
                    <a:pt x="1089" y="117"/>
                  </a:cubicBezTo>
                  <a:cubicBezTo>
                    <a:pt x="1086" y="120"/>
                    <a:pt x="1082" y="121"/>
                    <a:pt x="1078" y="121"/>
                  </a:cubicBezTo>
                  <a:cubicBezTo>
                    <a:pt x="1072" y="121"/>
                    <a:pt x="1067" y="118"/>
                    <a:pt x="1062" y="116"/>
                  </a:cubicBezTo>
                  <a:cubicBezTo>
                    <a:pt x="1059" y="115"/>
                    <a:pt x="1055" y="113"/>
                    <a:pt x="1052" y="112"/>
                  </a:cubicBezTo>
                  <a:cubicBezTo>
                    <a:pt x="1051" y="112"/>
                    <a:pt x="1051" y="112"/>
                    <a:pt x="1051" y="112"/>
                  </a:cubicBezTo>
                  <a:cubicBezTo>
                    <a:pt x="1050" y="116"/>
                    <a:pt x="1046" y="119"/>
                    <a:pt x="1042" y="119"/>
                  </a:cubicBezTo>
                  <a:cubicBezTo>
                    <a:pt x="1037" y="119"/>
                    <a:pt x="1033" y="116"/>
                    <a:pt x="1032" y="112"/>
                  </a:cubicBezTo>
                  <a:cubicBezTo>
                    <a:pt x="841" y="112"/>
                    <a:pt x="841" y="112"/>
                    <a:pt x="841" y="112"/>
                  </a:cubicBezTo>
                  <a:cubicBezTo>
                    <a:pt x="840" y="119"/>
                    <a:pt x="834" y="125"/>
                    <a:pt x="826" y="125"/>
                  </a:cubicBezTo>
                  <a:cubicBezTo>
                    <a:pt x="818" y="125"/>
                    <a:pt x="811" y="119"/>
                    <a:pt x="810" y="112"/>
                  </a:cubicBezTo>
                  <a:cubicBezTo>
                    <a:pt x="795" y="112"/>
                    <a:pt x="795" y="112"/>
                    <a:pt x="795" y="112"/>
                  </a:cubicBezTo>
                  <a:cubicBezTo>
                    <a:pt x="794" y="114"/>
                    <a:pt x="792" y="116"/>
                    <a:pt x="790" y="117"/>
                  </a:cubicBezTo>
                  <a:cubicBezTo>
                    <a:pt x="787" y="119"/>
                    <a:pt x="784" y="118"/>
                    <a:pt x="782" y="117"/>
                  </a:cubicBezTo>
                  <a:cubicBezTo>
                    <a:pt x="778" y="116"/>
                    <a:pt x="775" y="115"/>
                    <a:pt x="773" y="113"/>
                  </a:cubicBezTo>
                  <a:cubicBezTo>
                    <a:pt x="770" y="111"/>
                    <a:pt x="767" y="110"/>
                    <a:pt x="764" y="108"/>
                  </a:cubicBezTo>
                  <a:cubicBezTo>
                    <a:pt x="759" y="107"/>
                    <a:pt x="754" y="107"/>
                    <a:pt x="749" y="107"/>
                  </a:cubicBezTo>
                  <a:cubicBezTo>
                    <a:pt x="749" y="108"/>
                    <a:pt x="749" y="108"/>
                    <a:pt x="749" y="108"/>
                  </a:cubicBezTo>
                  <a:cubicBezTo>
                    <a:pt x="752" y="108"/>
                    <a:pt x="754" y="110"/>
                    <a:pt x="756" y="111"/>
                  </a:cubicBezTo>
                  <a:cubicBezTo>
                    <a:pt x="759" y="113"/>
                    <a:pt x="761" y="115"/>
                    <a:pt x="763" y="117"/>
                  </a:cubicBezTo>
                  <a:cubicBezTo>
                    <a:pt x="764" y="119"/>
                    <a:pt x="766" y="122"/>
                    <a:pt x="764" y="125"/>
                  </a:cubicBezTo>
                  <a:cubicBezTo>
                    <a:pt x="763" y="127"/>
                    <a:pt x="759" y="129"/>
                    <a:pt x="756" y="129"/>
                  </a:cubicBezTo>
                  <a:cubicBezTo>
                    <a:pt x="752" y="129"/>
                    <a:pt x="749" y="127"/>
                    <a:pt x="747" y="125"/>
                  </a:cubicBezTo>
                  <a:cubicBezTo>
                    <a:pt x="744" y="122"/>
                    <a:pt x="741" y="119"/>
                    <a:pt x="737" y="118"/>
                  </a:cubicBezTo>
                  <a:cubicBezTo>
                    <a:pt x="728" y="115"/>
                    <a:pt x="719" y="124"/>
                    <a:pt x="715" y="132"/>
                  </a:cubicBezTo>
                  <a:cubicBezTo>
                    <a:pt x="715" y="132"/>
                    <a:pt x="715" y="132"/>
                    <a:pt x="715" y="132"/>
                  </a:cubicBezTo>
                  <a:cubicBezTo>
                    <a:pt x="721" y="129"/>
                    <a:pt x="730" y="127"/>
                    <a:pt x="736" y="130"/>
                  </a:cubicBezTo>
                  <a:cubicBezTo>
                    <a:pt x="748" y="136"/>
                    <a:pt x="745" y="151"/>
                    <a:pt x="729" y="154"/>
                  </a:cubicBezTo>
                  <a:cubicBezTo>
                    <a:pt x="725" y="155"/>
                    <a:pt x="721" y="156"/>
                    <a:pt x="717" y="157"/>
                  </a:cubicBezTo>
                  <a:cubicBezTo>
                    <a:pt x="715" y="158"/>
                    <a:pt x="712" y="159"/>
                    <a:pt x="710" y="161"/>
                  </a:cubicBezTo>
                  <a:cubicBezTo>
                    <a:pt x="709" y="162"/>
                    <a:pt x="707" y="164"/>
                    <a:pt x="707" y="166"/>
                  </a:cubicBezTo>
                  <a:cubicBezTo>
                    <a:pt x="705" y="158"/>
                    <a:pt x="704" y="150"/>
                    <a:pt x="705" y="143"/>
                  </a:cubicBezTo>
                  <a:cubicBezTo>
                    <a:pt x="706" y="135"/>
                    <a:pt x="710" y="127"/>
                    <a:pt x="715" y="121"/>
                  </a:cubicBezTo>
                  <a:cubicBezTo>
                    <a:pt x="727" y="108"/>
                    <a:pt x="746" y="107"/>
                    <a:pt x="762" y="99"/>
                  </a:cubicBezTo>
                  <a:cubicBezTo>
                    <a:pt x="770" y="95"/>
                    <a:pt x="778" y="88"/>
                    <a:pt x="783" y="80"/>
                  </a:cubicBezTo>
                  <a:cubicBezTo>
                    <a:pt x="789" y="72"/>
                    <a:pt x="793" y="62"/>
                    <a:pt x="793" y="52"/>
                  </a:cubicBezTo>
                  <a:cubicBezTo>
                    <a:pt x="798" y="60"/>
                    <a:pt x="800" y="70"/>
                    <a:pt x="796" y="78"/>
                  </a:cubicBezTo>
                  <a:cubicBezTo>
                    <a:pt x="795" y="83"/>
                    <a:pt x="792" y="86"/>
                    <a:pt x="788" y="89"/>
                  </a:cubicBezTo>
                  <a:cubicBezTo>
                    <a:pt x="783" y="93"/>
                    <a:pt x="778" y="95"/>
                    <a:pt x="772" y="97"/>
                  </a:cubicBezTo>
                  <a:cubicBezTo>
                    <a:pt x="772" y="97"/>
                    <a:pt x="772" y="97"/>
                    <a:pt x="772" y="97"/>
                  </a:cubicBezTo>
                  <a:cubicBezTo>
                    <a:pt x="775" y="97"/>
                    <a:pt x="778" y="97"/>
                    <a:pt x="782" y="98"/>
                  </a:cubicBezTo>
                  <a:cubicBezTo>
                    <a:pt x="785" y="98"/>
                    <a:pt x="788" y="99"/>
                    <a:pt x="791" y="101"/>
                  </a:cubicBezTo>
                  <a:close/>
                  <a:moveTo>
                    <a:pt x="126" y="94"/>
                  </a:moveTo>
                  <a:cubicBezTo>
                    <a:pt x="120" y="90"/>
                    <a:pt x="112" y="87"/>
                    <a:pt x="104" y="87"/>
                  </a:cubicBezTo>
                  <a:cubicBezTo>
                    <a:pt x="86" y="87"/>
                    <a:pt x="72" y="100"/>
                    <a:pt x="56" y="106"/>
                  </a:cubicBezTo>
                  <a:cubicBezTo>
                    <a:pt x="47" y="109"/>
                    <a:pt x="37" y="110"/>
                    <a:pt x="27" y="108"/>
                  </a:cubicBezTo>
                  <a:cubicBezTo>
                    <a:pt x="17" y="107"/>
                    <a:pt x="8" y="103"/>
                    <a:pt x="0" y="96"/>
                  </a:cubicBezTo>
                  <a:cubicBezTo>
                    <a:pt x="2" y="105"/>
                    <a:pt x="8" y="113"/>
                    <a:pt x="17" y="117"/>
                  </a:cubicBezTo>
                  <a:cubicBezTo>
                    <a:pt x="21" y="118"/>
                    <a:pt x="26" y="119"/>
                    <a:pt x="30" y="118"/>
                  </a:cubicBezTo>
                  <a:cubicBezTo>
                    <a:pt x="36" y="117"/>
                    <a:pt x="42" y="114"/>
                    <a:pt x="47" y="112"/>
                  </a:cubicBezTo>
                  <a:cubicBezTo>
                    <a:pt x="47" y="112"/>
                    <a:pt x="47" y="112"/>
                    <a:pt x="47" y="112"/>
                  </a:cubicBezTo>
                  <a:cubicBezTo>
                    <a:pt x="45" y="114"/>
                    <a:pt x="43" y="117"/>
                    <a:pt x="41" y="119"/>
                  </a:cubicBezTo>
                  <a:cubicBezTo>
                    <a:pt x="39" y="122"/>
                    <a:pt x="38" y="125"/>
                    <a:pt x="37" y="128"/>
                  </a:cubicBezTo>
                  <a:cubicBezTo>
                    <a:pt x="36" y="136"/>
                    <a:pt x="43" y="141"/>
                    <a:pt x="49" y="139"/>
                  </a:cubicBezTo>
                  <a:cubicBezTo>
                    <a:pt x="52" y="138"/>
                    <a:pt x="54" y="135"/>
                    <a:pt x="55" y="133"/>
                  </a:cubicBezTo>
                  <a:cubicBezTo>
                    <a:pt x="57" y="130"/>
                    <a:pt x="58" y="126"/>
                    <a:pt x="58" y="123"/>
                  </a:cubicBezTo>
                  <a:cubicBezTo>
                    <a:pt x="59" y="120"/>
                    <a:pt x="60" y="117"/>
                    <a:pt x="61" y="114"/>
                  </a:cubicBezTo>
                  <a:cubicBezTo>
                    <a:pt x="63" y="109"/>
                    <a:pt x="66" y="105"/>
                    <a:pt x="70" y="102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69" y="105"/>
                    <a:pt x="68" y="107"/>
                    <a:pt x="68" y="110"/>
                  </a:cubicBezTo>
                  <a:cubicBezTo>
                    <a:pt x="68" y="113"/>
                    <a:pt x="67" y="116"/>
                    <a:pt x="68" y="119"/>
                  </a:cubicBezTo>
                  <a:cubicBezTo>
                    <a:pt x="69" y="122"/>
                    <a:pt x="70" y="124"/>
                    <a:pt x="72" y="125"/>
                  </a:cubicBezTo>
                  <a:cubicBezTo>
                    <a:pt x="75" y="126"/>
                    <a:pt x="79" y="124"/>
                    <a:pt x="81" y="122"/>
                  </a:cubicBezTo>
                  <a:cubicBezTo>
                    <a:pt x="84" y="120"/>
                    <a:pt x="84" y="116"/>
                    <a:pt x="85" y="112"/>
                  </a:cubicBezTo>
                  <a:cubicBezTo>
                    <a:pt x="85" y="108"/>
                    <a:pt x="85" y="104"/>
                    <a:pt x="86" y="101"/>
                  </a:cubicBezTo>
                  <a:cubicBezTo>
                    <a:pt x="91" y="92"/>
                    <a:pt x="103" y="91"/>
                    <a:pt x="111" y="94"/>
                  </a:cubicBezTo>
                  <a:cubicBezTo>
                    <a:pt x="111" y="95"/>
                    <a:pt x="111" y="95"/>
                    <a:pt x="111" y="95"/>
                  </a:cubicBezTo>
                  <a:cubicBezTo>
                    <a:pt x="105" y="97"/>
                    <a:pt x="98" y="102"/>
                    <a:pt x="96" y="108"/>
                  </a:cubicBezTo>
                  <a:cubicBezTo>
                    <a:pt x="92" y="121"/>
                    <a:pt x="105" y="129"/>
                    <a:pt x="118" y="119"/>
                  </a:cubicBezTo>
                  <a:cubicBezTo>
                    <a:pt x="122" y="117"/>
                    <a:pt x="125" y="115"/>
                    <a:pt x="128" y="113"/>
                  </a:cubicBezTo>
                  <a:cubicBezTo>
                    <a:pt x="131" y="112"/>
                    <a:pt x="133" y="111"/>
                    <a:pt x="136" y="111"/>
                  </a:cubicBezTo>
                  <a:cubicBezTo>
                    <a:pt x="136" y="111"/>
                    <a:pt x="137" y="110"/>
                    <a:pt x="137" y="111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38" y="116"/>
                    <a:pt x="142" y="119"/>
                    <a:pt x="147" y="119"/>
                  </a:cubicBezTo>
                  <a:cubicBezTo>
                    <a:pt x="151" y="119"/>
                    <a:pt x="155" y="116"/>
                    <a:pt x="156" y="112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3" y="114"/>
                    <a:pt x="164" y="116"/>
                    <a:pt x="166" y="117"/>
                  </a:cubicBezTo>
                  <a:cubicBezTo>
                    <a:pt x="169" y="120"/>
                    <a:pt x="174" y="121"/>
                    <a:pt x="178" y="121"/>
                  </a:cubicBezTo>
                  <a:cubicBezTo>
                    <a:pt x="183" y="121"/>
                    <a:pt x="188" y="118"/>
                    <a:pt x="193" y="116"/>
                  </a:cubicBezTo>
                  <a:cubicBezTo>
                    <a:pt x="197" y="115"/>
                    <a:pt x="200" y="113"/>
                    <a:pt x="204" y="112"/>
                  </a:cubicBezTo>
                  <a:cubicBezTo>
                    <a:pt x="204" y="112"/>
                    <a:pt x="204" y="112"/>
                    <a:pt x="204" y="112"/>
                  </a:cubicBezTo>
                  <a:cubicBezTo>
                    <a:pt x="205" y="116"/>
                    <a:pt x="209" y="119"/>
                    <a:pt x="214" y="119"/>
                  </a:cubicBezTo>
                  <a:cubicBezTo>
                    <a:pt x="218" y="119"/>
                    <a:pt x="222" y="116"/>
                    <a:pt x="223" y="112"/>
                  </a:cubicBezTo>
                  <a:cubicBezTo>
                    <a:pt x="414" y="112"/>
                    <a:pt x="414" y="112"/>
                    <a:pt x="414" y="112"/>
                  </a:cubicBezTo>
                  <a:cubicBezTo>
                    <a:pt x="415" y="119"/>
                    <a:pt x="422" y="125"/>
                    <a:pt x="430" y="125"/>
                  </a:cubicBezTo>
                  <a:cubicBezTo>
                    <a:pt x="438" y="125"/>
                    <a:pt x="444" y="119"/>
                    <a:pt x="445" y="112"/>
                  </a:cubicBezTo>
                  <a:cubicBezTo>
                    <a:pt x="461" y="112"/>
                    <a:pt x="461" y="112"/>
                    <a:pt x="461" y="112"/>
                  </a:cubicBezTo>
                  <a:cubicBezTo>
                    <a:pt x="461" y="114"/>
                    <a:pt x="463" y="116"/>
                    <a:pt x="465" y="117"/>
                  </a:cubicBezTo>
                  <a:cubicBezTo>
                    <a:pt x="468" y="119"/>
                    <a:pt x="471" y="118"/>
                    <a:pt x="474" y="117"/>
                  </a:cubicBezTo>
                  <a:cubicBezTo>
                    <a:pt x="477" y="116"/>
                    <a:pt x="480" y="115"/>
                    <a:pt x="483" y="113"/>
                  </a:cubicBezTo>
                  <a:cubicBezTo>
                    <a:pt x="486" y="111"/>
                    <a:pt x="488" y="110"/>
                    <a:pt x="491" y="108"/>
                  </a:cubicBezTo>
                  <a:cubicBezTo>
                    <a:pt x="496" y="107"/>
                    <a:pt x="501" y="107"/>
                    <a:pt x="506" y="107"/>
                  </a:cubicBezTo>
                  <a:cubicBezTo>
                    <a:pt x="506" y="108"/>
                    <a:pt x="506" y="108"/>
                    <a:pt x="506" y="108"/>
                  </a:cubicBezTo>
                  <a:cubicBezTo>
                    <a:pt x="504" y="108"/>
                    <a:pt x="501" y="110"/>
                    <a:pt x="499" y="111"/>
                  </a:cubicBezTo>
                  <a:cubicBezTo>
                    <a:pt x="496" y="113"/>
                    <a:pt x="494" y="115"/>
                    <a:pt x="492" y="117"/>
                  </a:cubicBezTo>
                  <a:cubicBezTo>
                    <a:pt x="491" y="119"/>
                    <a:pt x="490" y="122"/>
                    <a:pt x="491" y="125"/>
                  </a:cubicBezTo>
                  <a:cubicBezTo>
                    <a:pt x="492" y="127"/>
                    <a:pt x="496" y="129"/>
                    <a:pt x="499" y="129"/>
                  </a:cubicBezTo>
                  <a:cubicBezTo>
                    <a:pt x="503" y="129"/>
                    <a:pt x="506" y="127"/>
                    <a:pt x="509" y="125"/>
                  </a:cubicBezTo>
                  <a:cubicBezTo>
                    <a:pt x="512" y="122"/>
                    <a:pt x="515" y="119"/>
                    <a:pt x="518" y="118"/>
                  </a:cubicBezTo>
                  <a:cubicBezTo>
                    <a:pt x="528" y="115"/>
                    <a:pt x="536" y="124"/>
                    <a:pt x="540" y="132"/>
                  </a:cubicBezTo>
                  <a:cubicBezTo>
                    <a:pt x="540" y="132"/>
                    <a:pt x="540" y="132"/>
                    <a:pt x="540" y="132"/>
                  </a:cubicBezTo>
                  <a:cubicBezTo>
                    <a:pt x="534" y="129"/>
                    <a:pt x="526" y="127"/>
                    <a:pt x="520" y="130"/>
                  </a:cubicBezTo>
                  <a:cubicBezTo>
                    <a:pt x="508" y="136"/>
                    <a:pt x="510" y="151"/>
                    <a:pt x="527" y="154"/>
                  </a:cubicBezTo>
                  <a:cubicBezTo>
                    <a:pt x="530" y="155"/>
                    <a:pt x="535" y="156"/>
                    <a:pt x="538" y="157"/>
                  </a:cubicBezTo>
                  <a:cubicBezTo>
                    <a:pt x="541" y="158"/>
                    <a:pt x="543" y="159"/>
                    <a:pt x="545" y="161"/>
                  </a:cubicBezTo>
                  <a:cubicBezTo>
                    <a:pt x="547" y="162"/>
                    <a:pt x="548" y="164"/>
                    <a:pt x="549" y="166"/>
                  </a:cubicBezTo>
                  <a:cubicBezTo>
                    <a:pt x="551" y="158"/>
                    <a:pt x="551" y="150"/>
                    <a:pt x="550" y="143"/>
                  </a:cubicBezTo>
                  <a:cubicBezTo>
                    <a:pt x="549" y="135"/>
                    <a:pt x="545" y="127"/>
                    <a:pt x="540" y="121"/>
                  </a:cubicBezTo>
                  <a:cubicBezTo>
                    <a:pt x="528" y="108"/>
                    <a:pt x="509" y="107"/>
                    <a:pt x="494" y="99"/>
                  </a:cubicBezTo>
                  <a:cubicBezTo>
                    <a:pt x="485" y="95"/>
                    <a:pt x="477" y="88"/>
                    <a:pt x="472" y="80"/>
                  </a:cubicBezTo>
                  <a:cubicBezTo>
                    <a:pt x="466" y="72"/>
                    <a:pt x="462" y="62"/>
                    <a:pt x="462" y="52"/>
                  </a:cubicBezTo>
                  <a:cubicBezTo>
                    <a:pt x="457" y="60"/>
                    <a:pt x="455" y="70"/>
                    <a:pt x="459" y="78"/>
                  </a:cubicBezTo>
                  <a:cubicBezTo>
                    <a:pt x="461" y="83"/>
                    <a:pt x="464" y="86"/>
                    <a:pt x="467" y="89"/>
                  </a:cubicBezTo>
                  <a:cubicBezTo>
                    <a:pt x="472" y="93"/>
                    <a:pt x="478" y="95"/>
                    <a:pt x="483" y="97"/>
                  </a:cubicBezTo>
                  <a:cubicBezTo>
                    <a:pt x="483" y="97"/>
                    <a:pt x="483" y="97"/>
                    <a:pt x="483" y="97"/>
                  </a:cubicBezTo>
                  <a:cubicBezTo>
                    <a:pt x="480" y="97"/>
                    <a:pt x="477" y="97"/>
                    <a:pt x="474" y="98"/>
                  </a:cubicBezTo>
                  <a:cubicBezTo>
                    <a:pt x="470" y="98"/>
                    <a:pt x="467" y="99"/>
                    <a:pt x="464" y="101"/>
                  </a:cubicBezTo>
                  <a:cubicBezTo>
                    <a:pt x="462" y="103"/>
                    <a:pt x="461" y="105"/>
                    <a:pt x="461" y="107"/>
                  </a:cubicBezTo>
                  <a:cubicBezTo>
                    <a:pt x="445" y="107"/>
                    <a:pt x="445" y="107"/>
                    <a:pt x="445" y="107"/>
                  </a:cubicBezTo>
                  <a:cubicBezTo>
                    <a:pt x="445" y="107"/>
                    <a:pt x="445" y="106"/>
                    <a:pt x="445" y="105"/>
                  </a:cubicBezTo>
                  <a:cubicBezTo>
                    <a:pt x="443" y="99"/>
                    <a:pt x="437" y="94"/>
                    <a:pt x="430" y="94"/>
                  </a:cubicBezTo>
                  <a:cubicBezTo>
                    <a:pt x="422" y="94"/>
                    <a:pt x="416" y="99"/>
                    <a:pt x="414" y="105"/>
                  </a:cubicBezTo>
                  <a:cubicBezTo>
                    <a:pt x="414" y="106"/>
                    <a:pt x="414" y="107"/>
                    <a:pt x="414" y="107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2" y="103"/>
                    <a:pt x="218" y="100"/>
                    <a:pt x="214" y="100"/>
                  </a:cubicBezTo>
                  <a:cubicBezTo>
                    <a:pt x="209" y="100"/>
                    <a:pt x="205" y="103"/>
                    <a:pt x="204" y="107"/>
                  </a:cubicBezTo>
                  <a:cubicBezTo>
                    <a:pt x="204" y="107"/>
                    <a:pt x="204" y="107"/>
                    <a:pt x="204" y="107"/>
                  </a:cubicBezTo>
                  <a:cubicBezTo>
                    <a:pt x="200" y="106"/>
                    <a:pt x="197" y="104"/>
                    <a:pt x="193" y="103"/>
                  </a:cubicBezTo>
                  <a:cubicBezTo>
                    <a:pt x="188" y="100"/>
                    <a:pt x="183" y="98"/>
                    <a:pt x="178" y="98"/>
                  </a:cubicBezTo>
                  <a:cubicBezTo>
                    <a:pt x="174" y="98"/>
                    <a:pt x="169" y="99"/>
                    <a:pt x="166" y="102"/>
                  </a:cubicBezTo>
                  <a:cubicBezTo>
                    <a:pt x="165" y="103"/>
                    <a:pt x="163" y="105"/>
                    <a:pt x="162" y="107"/>
                  </a:cubicBezTo>
                  <a:cubicBezTo>
                    <a:pt x="156" y="107"/>
                    <a:pt x="156" y="107"/>
                    <a:pt x="156" y="107"/>
                  </a:cubicBezTo>
                  <a:cubicBezTo>
                    <a:pt x="155" y="103"/>
                    <a:pt x="151" y="100"/>
                    <a:pt x="147" y="100"/>
                  </a:cubicBezTo>
                  <a:cubicBezTo>
                    <a:pt x="143" y="100"/>
                    <a:pt x="139" y="102"/>
                    <a:pt x="138" y="105"/>
                  </a:cubicBezTo>
                  <a:cubicBezTo>
                    <a:pt x="134" y="101"/>
                    <a:pt x="131" y="97"/>
                    <a:pt x="126" y="94"/>
                  </a:cubicBezTo>
                  <a:close/>
                  <a:moveTo>
                    <a:pt x="634" y="202"/>
                  </a:moveTo>
                  <a:cubicBezTo>
                    <a:pt x="632" y="197"/>
                    <a:pt x="629" y="191"/>
                    <a:pt x="628" y="186"/>
                  </a:cubicBezTo>
                  <a:cubicBezTo>
                    <a:pt x="626" y="191"/>
                    <a:pt x="623" y="197"/>
                    <a:pt x="621" y="202"/>
                  </a:cubicBezTo>
                  <a:cubicBezTo>
                    <a:pt x="619" y="207"/>
                    <a:pt x="616" y="212"/>
                    <a:pt x="616" y="218"/>
                  </a:cubicBezTo>
                  <a:cubicBezTo>
                    <a:pt x="616" y="222"/>
                    <a:pt x="617" y="226"/>
                    <a:pt x="620" y="229"/>
                  </a:cubicBezTo>
                  <a:cubicBezTo>
                    <a:pt x="622" y="231"/>
                    <a:pt x="625" y="233"/>
                    <a:pt x="628" y="234"/>
                  </a:cubicBezTo>
                  <a:cubicBezTo>
                    <a:pt x="631" y="233"/>
                    <a:pt x="633" y="231"/>
                    <a:pt x="635" y="229"/>
                  </a:cubicBezTo>
                  <a:cubicBezTo>
                    <a:pt x="638" y="226"/>
                    <a:pt x="639" y="222"/>
                    <a:pt x="639" y="218"/>
                  </a:cubicBezTo>
                  <a:cubicBezTo>
                    <a:pt x="639" y="212"/>
                    <a:pt x="637" y="207"/>
                    <a:pt x="634" y="202"/>
                  </a:cubicBezTo>
                  <a:close/>
                  <a:moveTo>
                    <a:pt x="621" y="50"/>
                  </a:moveTo>
                  <a:cubicBezTo>
                    <a:pt x="623" y="55"/>
                    <a:pt x="626" y="61"/>
                    <a:pt x="628" y="67"/>
                  </a:cubicBezTo>
                  <a:cubicBezTo>
                    <a:pt x="629" y="61"/>
                    <a:pt x="632" y="55"/>
                    <a:pt x="634" y="50"/>
                  </a:cubicBezTo>
                  <a:cubicBezTo>
                    <a:pt x="637" y="45"/>
                    <a:pt x="639" y="40"/>
                    <a:pt x="639" y="35"/>
                  </a:cubicBezTo>
                  <a:cubicBezTo>
                    <a:pt x="639" y="30"/>
                    <a:pt x="638" y="26"/>
                    <a:pt x="635" y="23"/>
                  </a:cubicBezTo>
                  <a:cubicBezTo>
                    <a:pt x="633" y="21"/>
                    <a:pt x="631" y="19"/>
                    <a:pt x="628" y="18"/>
                  </a:cubicBezTo>
                  <a:cubicBezTo>
                    <a:pt x="625" y="19"/>
                    <a:pt x="622" y="21"/>
                    <a:pt x="620" y="23"/>
                  </a:cubicBezTo>
                  <a:cubicBezTo>
                    <a:pt x="617" y="26"/>
                    <a:pt x="616" y="30"/>
                    <a:pt x="616" y="35"/>
                  </a:cubicBezTo>
                  <a:cubicBezTo>
                    <a:pt x="616" y="40"/>
                    <a:pt x="619" y="45"/>
                    <a:pt x="621" y="50"/>
                  </a:cubicBezTo>
                  <a:close/>
                  <a:moveTo>
                    <a:pt x="586" y="94"/>
                  </a:moveTo>
                  <a:cubicBezTo>
                    <a:pt x="578" y="106"/>
                    <a:pt x="597" y="112"/>
                    <a:pt x="605" y="117"/>
                  </a:cubicBezTo>
                  <a:cubicBezTo>
                    <a:pt x="622" y="128"/>
                    <a:pt x="623" y="144"/>
                    <a:pt x="610" y="161"/>
                  </a:cubicBezTo>
                  <a:cubicBezTo>
                    <a:pt x="621" y="157"/>
                    <a:pt x="626" y="141"/>
                    <a:pt x="628" y="129"/>
                  </a:cubicBezTo>
                  <a:cubicBezTo>
                    <a:pt x="629" y="141"/>
                    <a:pt x="634" y="157"/>
                    <a:pt x="646" y="161"/>
                  </a:cubicBezTo>
                  <a:cubicBezTo>
                    <a:pt x="633" y="144"/>
                    <a:pt x="633" y="128"/>
                    <a:pt x="651" y="117"/>
                  </a:cubicBezTo>
                  <a:cubicBezTo>
                    <a:pt x="658" y="112"/>
                    <a:pt x="677" y="106"/>
                    <a:pt x="669" y="94"/>
                  </a:cubicBezTo>
                  <a:cubicBezTo>
                    <a:pt x="664" y="87"/>
                    <a:pt x="652" y="87"/>
                    <a:pt x="649" y="96"/>
                  </a:cubicBezTo>
                  <a:cubicBezTo>
                    <a:pt x="648" y="98"/>
                    <a:pt x="646" y="99"/>
                    <a:pt x="646" y="98"/>
                  </a:cubicBezTo>
                  <a:cubicBezTo>
                    <a:pt x="649" y="83"/>
                    <a:pt x="657" y="71"/>
                    <a:pt x="669" y="62"/>
                  </a:cubicBezTo>
                  <a:cubicBezTo>
                    <a:pt x="690" y="45"/>
                    <a:pt x="703" y="62"/>
                    <a:pt x="697" y="69"/>
                  </a:cubicBezTo>
                  <a:cubicBezTo>
                    <a:pt x="696" y="69"/>
                    <a:pt x="695" y="70"/>
                    <a:pt x="694" y="69"/>
                  </a:cubicBezTo>
                  <a:cubicBezTo>
                    <a:pt x="692" y="67"/>
                    <a:pt x="689" y="66"/>
                    <a:pt x="687" y="67"/>
                  </a:cubicBezTo>
                  <a:cubicBezTo>
                    <a:pt x="683" y="69"/>
                    <a:pt x="681" y="73"/>
                    <a:pt x="683" y="76"/>
                  </a:cubicBezTo>
                  <a:cubicBezTo>
                    <a:pt x="685" y="84"/>
                    <a:pt x="695" y="83"/>
                    <a:pt x="701" y="79"/>
                  </a:cubicBezTo>
                  <a:cubicBezTo>
                    <a:pt x="707" y="75"/>
                    <a:pt x="710" y="69"/>
                    <a:pt x="710" y="63"/>
                  </a:cubicBezTo>
                  <a:cubicBezTo>
                    <a:pt x="711" y="52"/>
                    <a:pt x="699" y="44"/>
                    <a:pt x="688" y="45"/>
                  </a:cubicBezTo>
                  <a:cubicBezTo>
                    <a:pt x="677" y="46"/>
                    <a:pt x="667" y="54"/>
                    <a:pt x="659" y="61"/>
                  </a:cubicBezTo>
                  <a:cubicBezTo>
                    <a:pt x="657" y="62"/>
                    <a:pt x="659" y="59"/>
                    <a:pt x="659" y="59"/>
                  </a:cubicBezTo>
                  <a:cubicBezTo>
                    <a:pt x="667" y="50"/>
                    <a:pt x="674" y="40"/>
                    <a:pt x="673" y="28"/>
                  </a:cubicBezTo>
                  <a:cubicBezTo>
                    <a:pt x="672" y="8"/>
                    <a:pt x="645" y="0"/>
                    <a:pt x="628" y="1"/>
                  </a:cubicBezTo>
                  <a:cubicBezTo>
                    <a:pt x="611" y="0"/>
                    <a:pt x="583" y="8"/>
                    <a:pt x="582" y="28"/>
                  </a:cubicBezTo>
                  <a:cubicBezTo>
                    <a:pt x="581" y="40"/>
                    <a:pt x="589" y="50"/>
                    <a:pt x="596" y="59"/>
                  </a:cubicBezTo>
                  <a:cubicBezTo>
                    <a:pt x="596" y="59"/>
                    <a:pt x="598" y="62"/>
                    <a:pt x="597" y="61"/>
                  </a:cubicBezTo>
                  <a:cubicBezTo>
                    <a:pt x="588" y="54"/>
                    <a:pt x="578" y="46"/>
                    <a:pt x="567" y="45"/>
                  </a:cubicBezTo>
                  <a:cubicBezTo>
                    <a:pt x="557" y="44"/>
                    <a:pt x="545" y="52"/>
                    <a:pt x="545" y="63"/>
                  </a:cubicBezTo>
                  <a:cubicBezTo>
                    <a:pt x="545" y="69"/>
                    <a:pt x="549" y="75"/>
                    <a:pt x="554" y="79"/>
                  </a:cubicBezTo>
                  <a:cubicBezTo>
                    <a:pt x="560" y="83"/>
                    <a:pt x="570" y="84"/>
                    <a:pt x="573" y="76"/>
                  </a:cubicBezTo>
                  <a:cubicBezTo>
                    <a:pt x="574" y="73"/>
                    <a:pt x="572" y="69"/>
                    <a:pt x="569" y="67"/>
                  </a:cubicBezTo>
                  <a:cubicBezTo>
                    <a:pt x="566" y="66"/>
                    <a:pt x="563" y="67"/>
                    <a:pt x="561" y="69"/>
                  </a:cubicBezTo>
                  <a:cubicBezTo>
                    <a:pt x="561" y="70"/>
                    <a:pt x="559" y="69"/>
                    <a:pt x="559" y="69"/>
                  </a:cubicBezTo>
                  <a:cubicBezTo>
                    <a:pt x="552" y="62"/>
                    <a:pt x="566" y="45"/>
                    <a:pt x="586" y="62"/>
                  </a:cubicBezTo>
                  <a:cubicBezTo>
                    <a:pt x="598" y="71"/>
                    <a:pt x="606" y="83"/>
                    <a:pt x="609" y="98"/>
                  </a:cubicBezTo>
                  <a:cubicBezTo>
                    <a:pt x="610" y="99"/>
                    <a:pt x="607" y="98"/>
                    <a:pt x="607" y="96"/>
                  </a:cubicBezTo>
                  <a:cubicBezTo>
                    <a:pt x="603" y="87"/>
                    <a:pt x="591" y="87"/>
                    <a:pt x="586" y="94"/>
                  </a:cubicBezTo>
                  <a:close/>
                  <a:moveTo>
                    <a:pt x="611" y="73"/>
                  </a:moveTo>
                  <a:cubicBezTo>
                    <a:pt x="606" y="62"/>
                    <a:pt x="601" y="51"/>
                    <a:pt x="600" y="39"/>
                  </a:cubicBezTo>
                  <a:cubicBezTo>
                    <a:pt x="600" y="22"/>
                    <a:pt x="611" y="6"/>
                    <a:pt x="628" y="2"/>
                  </a:cubicBezTo>
                  <a:cubicBezTo>
                    <a:pt x="645" y="6"/>
                    <a:pt x="656" y="22"/>
                    <a:pt x="655" y="39"/>
                  </a:cubicBezTo>
                  <a:cubicBezTo>
                    <a:pt x="654" y="51"/>
                    <a:pt x="649" y="62"/>
                    <a:pt x="645" y="73"/>
                  </a:cubicBezTo>
                  <a:cubicBezTo>
                    <a:pt x="638" y="88"/>
                    <a:pt x="629" y="103"/>
                    <a:pt x="628" y="121"/>
                  </a:cubicBezTo>
                  <a:cubicBezTo>
                    <a:pt x="626" y="103"/>
                    <a:pt x="618" y="88"/>
                    <a:pt x="611" y="73"/>
                  </a:cubicBezTo>
                  <a:close/>
                  <a:moveTo>
                    <a:pt x="518" y="91"/>
                  </a:moveTo>
                  <a:cubicBezTo>
                    <a:pt x="526" y="87"/>
                    <a:pt x="536" y="87"/>
                    <a:pt x="544" y="93"/>
                  </a:cubicBezTo>
                  <a:cubicBezTo>
                    <a:pt x="548" y="96"/>
                    <a:pt x="551" y="99"/>
                    <a:pt x="553" y="103"/>
                  </a:cubicBezTo>
                  <a:cubicBezTo>
                    <a:pt x="555" y="109"/>
                    <a:pt x="556" y="115"/>
                    <a:pt x="557" y="121"/>
                  </a:cubicBezTo>
                  <a:cubicBezTo>
                    <a:pt x="557" y="121"/>
                    <a:pt x="557" y="121"/>
                    <a:pt x="557" y="121"/>
                  </a:cubicBezTo>
                  <a:cubicBezTo>
                    <a:pt x="558" y="117"/>
                    <a:pt x="559" y="114"/>
                    <a:pt x="560" y="112"/>
                  </a:cubicBezTo>
                  <a:cubicBezTo>
                    <a:pt x="561" y="108"/>
                    <a:pt x="563" y="105"/>
                    <a:pt x="565" y="103"/>
                  </a:cubicBezTo>
                  <a:cubicBezTo>
                    <a:pt x="571" y="98"/>
                    <a:pt x="579" y="101"/>
                    <a:pt x="581" y="107"/>
                  </a:cubicBezTo>
                  <a:cubicBezTo>
                    <a:pt x="581" y="110"/>
                    <a:pt x="580" y="113"/>
                    <a:pt x="579" y="116"/>
                  </a:cubicBezTo>
                  <a:cubicBezTo>
                    <a:pt x="577" y="118"/>
                    <a:pt x="575" y="121"/>
                    <a:pt x="573" y="123"/>
                  </a:cubicBezTo>
                  <a:cubicBezTo>
                    <a:pt x="571" y="126"/>
                    <a:pt x="568" y="128"/>
                    <a:pt x="566" y="131"/>
                  </a:cubicBezTo>
                  <a:cubicBezTo>
                    <a:pt x="564" y="135"/>
                    <a:pt x="563" y="140"/>
                    <a:pt x="562" y="145"/>
                  </a:cubicBezTo>
                  <a:cubicBezTo>
                    <a:pt x="563" y="145"/>
                    <a:pt x="563" y="145"/>
                    <a:pt x="563" y="145"/>
                  </a:cubicBezTo>
                  <a:cubicBezTo>
                    <a:pt x="564" y="143"/>
                    <a:pt x="566" y="141"/>
                    <a:pt x="568" y="139"/>
                  </a:cubicBezTo>
                  <a:cubicBezTo>
                    <a:pt x="570" y="137"/>
                    <a:pt x="572" y="135"/>
                    <a:pt x="575" y="134"/>
                  </a:cubicBezTo>
                  <a:cubicBezTo>
                    <a:pt x="577" y="133"/>
                    <a:pt x="580" y="132"/>
                    <a:pt x="582" y="134"/>
                  </a:cubicBezTo>
                  <a:cubicBezTo>
                    <a:pt x="585" y="136"/>
                    <a:pt x="586" y="140"/>
                    <a:pt x="585" y="143"/>
                  </a:cubicBezTo>
                  <a:cubicBezTo>
                    <a:pt x="585" y="147"/>
                    <a:pt x="581" y="149"/>
                    <a:pt x="579" y="151"/>
                  </a:cubicBezTo>
                  <a:cubicBezTo>
                    <a:pt x="576" y="154"/>
                    <a:pt x="572" y="156"/>
                    <a:pt x="570" y="159"/>
                  </a:cubicBezTo>
                  <a:cubicBezTo>
                    <a:pt x="565" y="168"/>
                    <a:pt x="572" y="178"/>
                    <a:pt x="579" y="184"/>
                  </a:cubicBezTo>
                  <a:cubicBezTo>
                    <a:pt x="579" y="183"/>
                    <a:pt x="579" y="183"/>
                    <a:pt x="579" y="183"/>
                  </a:cubicBezTo>
                  <a:cubicBezTo>
                    <a:pt x="578" y="177"/>
                    <a:pt x="577" y="168"/>
                    <a:pt x="582" y="163"/>
                  </a:cubicBezTo>
                  <a:cubicBezTo>
                    <a:pt x="590" y="153"/>
                    <a:pt x="604" y="158"/>
                    <a:pt x="604" y="175"/>
                  </a:cubicBezTo>
                  <a:cubicBezTo>
                    <a:pt x="604" y="179"/>
                    <a:pt x="603" y="183"/>
                    <a:pt x="604" y="187"/>
                  </a:cubicBezTo>
                  <a:cubicBezTo>
                    <a:pt x="604" y="190"/>
                    <a:pt x="605" y="192"/>
                    <a:pt x="606" y="194"/>
                  </a:cubicBezTo>
                  <a:cubicBezTo>
                    <a:pt x="608" y="196"/>
                    <a:pt x="609" y="198"/>
                    <a:pt x="611" y="199"/>
                  </a:cubicBezTo>
                  <a:cubicBezTo>
                    <a:pt x="603" y="199"/>
                    <a:pt x="595" y="199"/>
                    <a:pt x="588" y="196"/>
                  </a:cubicBezTo>
                  <a:cubicBezTo>
                    <a:pt x="580" y="193"/>
                    <a:pt x="574" y="188"/>
                    <a:pt x="569" y="181"/>
                  </a:cubicBezTo>
                  <a:cubicBezTo>
                    <a:pt x="559" y="167"/>
                    <a:pt x="562" y="148"/>
                    <a:pt x="557" y="131"/>
                  </a:cubicBezTo>
                  <a:cubicBezTo>
                    <a:pt x="555" y="122"/>
                    <a:pt x="550" y="113"/>
                    <a:pt x="543" y="106"/>
                  </a:cubicBezTo>
                  <a:cubicBezTo>
                    <a:pt x="536" y="99"/>
                    <a:pt x="528" y="93"/>
                    <a:pt x="518" y="91"/>
                  </a:cubicBezTo>
                  <a:close/>
                  <a:moveTo>
                    <a:pt x="737" y="91"/>
                  </a:moveTo>
                  <a:cubicBezTo>
                    <a:pt x="729" y="87"/>
                    <a:pt x="719" y="87"/>
                    <a:pt x="711" y="93"/>
                  </a:cubicBezTo>
                  <a:cubicBezTo>
                    <a:pt x="708" y="96"/>
                    <a:pt x="705" y="99"/>
                    <a:pt x="703" y="103"/>
                  </a:cubicBezTo>
                  <a:cubicBezTo>
                    <a:pt x="700" y="109"/>
                    <a:pt x="699" y="115"/>
                    <a:pt x="699" y="121"/>
                  </a:cubicBezTo>
                  <a:cubicBezTo>
                    <a:pt x="698" y="121"/>
                    <a:pt x="698" y="121"/>
                    <a:pt x="698" y="121"/>
                  </a:cubicBezTo>
                  <a:cubicBezTo>
                    <a:pt x="698" y="117"/>
                    <a:pt x="697" y="114"/>
                    <a:pt x="695" y="112"/>
                  </a:cubicBezTo>
                  <a:cubicBezTo>
                    <a:pt x="694" y="108"/>
                    <a:pt x="692" y="105"/>
                    <a:pt x="690" y="103"/>
                  </a:cubicBezTo>
                  <a:cubicBezTo>
                    <a:pt x="685" y="98"/>
                    <a:pt x="676" y="101"/>
                    <a:pt x="675" y="107"/>
                  </a:cubicBezTo>
                  <a:cubicBezTo>
                    <a:pt x="674" y="110"/>
                    <a:pt x="675" y="113"/>
                    <a:pt x="676" y="116"/>
                  </a:cubicBezTo>
                  <a:cubicBezTo>
                    <a:pt x="678" y="118"/>
                    <a:pt x="680" y="121"/>
                    <a:pt x="683" y="123"/>
                  </a:cubicBezTo>
                  <a:cubicBezTo>
                    <a:pt x="685" y="126"/>
                    <a:pt x="687" y="128"/>
                    <a:pt x="689" y="131"/>
                  </a:cubicBezTo>
                  <a:cubicBezTo>
                    <a:pt x="692" y="135"/>
                    <a:pt x="693" y="140"/>
                    <a:pt x="693" y="145"/>
                  </a:cubicBezTo>
                  <a:cubicBezTo>
                    <a:pt x="693" y="145"/>
                    <a:pt x="693" y="145"/>
                    <a:pt x="693" y="145"/>
                  </a:cubicBezTo>
                  <a:cubicBezTo>
                    <a:pt x="692" y="143"/>
                    <a:pt x="690" y="141"/>
                    <a:pt x="688" y="139"/>
                  </a:cubicBezTo>
                  <a:cubicBezTo>
                    <a:pt x="686" y="137"/>
                    <a:pt x="683" y="135"/>
                    <a:pt x="680" y="134"/>
                  </a:cubicBezTo>
                  <a:cubicBezTo>
                    <a:pt x="678" y="133"/>
                    <a:pt x="675" y="132"/>
                    <a:pt x="673" y="134"/>
                  </a:cubicBezTo>
                  <a:cubicBezTo>
                    <a:pt x="670" y="136"/>
                    <a:pt x="670" y="140"/>
                    <a:pt x="670" y="143"/>
                  </a:cubicBezTo>
                  <a:cubicBezTo>
                    <a:pt x="671" y="147"/>
                    <a:pt x="674" y="149"/>
                    <a:pt x="677" y="151"/>
                  </a:cubicBezTo>
                  <a:cubicBezTo>
                    <a:pt x="680" y="154"/>
                    <a:pt x="683" y="156"/>
                    <a:pt x="685" y="159"/>
                  </a:cubicBezTo>
                  <a:cubicBezTo>
                    <a:pt x="690" y="168"/>
                    <a:pt x="683" y="178"/>
                    <a:pt x="676" y="184"/>
                  </a:cubicBezTo>
                  <a:cubicBezTo>
                    <a:pt x="676" y="183"/>
                    <a:pt x="676" y="183"/>
                    <a:pt x="676" y="183"/>
                  </a:cubicBezTo>
                  <a:cubicBezTo>
                    <a:pt x="678" y="177"/>
                    <a:pt x="678" y="168"/>
                    <a:pt x="674" y="163"/>
                  </a:cubicBezTo>
                  <a:cubicBezTo>
                    <a:pt x="665" y="153"/>
                    <a:pt x="652" y="158"/>
                    <a:pt x="651" y="175"/>
                  </a:cubicBezTo>
                  <a:cubicBezTo>
                    <a:pt x="651" y="179"/>
                    <a:pt x="652" y="183"/>
                    <a:pt x="651" y="187"/>
                  </a:cubicBezTo>
                  <a:cubicBezTo>
                    <a:pt x="651" y="190"/>
                    <a:pt x="650" y="192"/>
                    <a:pt x="649" y="194"/>
                  </a:cubicBezTo>
                  <a:cubicBezTo>
                    <a:pt x="648" y="196"/>
                    <a:pt x="646" y="198"/>
                    <a:pt x="644" y="199"/>
                  </a:cubicBezTo>
                  <a:cubicBezTo>
                    <a:pt x="652" y="199"/>
                    <a:pt x="660" y="199"/>
                    <a:pt x="668" y="196"/>
                  </a:cubicBezTo>
                  <a:cubicBezTo>
                    <a:pt x="675" y="193"/>
                    <a:pt x="682" y="188"/>
                    <a:pt x="686" y="181"/>
                  </a:cubicBezTo>
                  <a:cubicBezTo>
                    <a:pt x="697" y="167"/>
                    <a:pt x="694" y="148"/>
                    <a:pt x="698" y="131"/>
                  </a:cubicBezTo>
                  <a:cubicBezTo>
                    <a:pt x="701" y="122"/>
                    <a:pt x="706" y="113"/>
                    <a:pt x="712" y="106"/>
                  </a:cubicBezTo>
                  <a:cubicBezTo>
                    <a:pt x="719" y="99"/>
                    <a:pt x="728" y="93"/>
                    <a:pt x="737" y="91"/>
                  </a:cubicBezTo>
                  <a:close/>
                </a:path>
              </a:pathLst>
            </a:custGeom>
            <a:solidFill>
              <a:schemeClr val="tx1">
                <a:alpha val="8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" name="Freeform 27"/>
            <p:cNvSpPr>
              <a:spLocks/>
            </p:cNvSpPr>
            <p:nvPr/>
          </p:nvSpPr>
          <p:spPr bwMode="auto">
            <a:xfrm flipH="1">
              <a:off x="7146756" y="967119"/>
              <a:ext cx="743535" cy="300546"/>
            </a:xfrm>
            <a:custGeom>
              <a:avLst/>
              <a:gdLst>
                <a:gd name="T0" fmla="*/ 366 w 399"/>
                <a:gd name="T1" fmla="*/ 100 h 159"/>
                <a:gd name="T2" fmla="*/ 371 w 399"/>
                <a:gd name="T3" fmla="*/ 115 h 159"/>
                <a:gd name="T4" fmla="*/ 350 w 399"/>
                <a:gd name="T5" fmla="*/ 118 h 159"/>
                <a:gd name="T6" fmla="*/ 361 w 399"/>
                <a:gd name="T7" fmla="*/ 88 h 159"/>
                <a:gd name="T8" fmla="*/ 383 w 399"/>
                <a:gd name="T9" fmla="*/ 131 h 159"/>
                <a:gd name="T10" fmla="*/ 313 w 399"/>
                <a:gd name="T11" fmla="*/ 148 h 159"/>
                <a:gd name="T12" fmla="*/ 261 w 399"/>
                <a:gd name="T13" fmla="*/ 129 h 159"/>
                <a:gd name="T14" fmla="*/ 260 w 399"/>
                <a:gd name="T15" fmla="*/ 128 h 159"/>
                <a:gd name="T16" fmla="*/ 240 w 399"/>
                <a:gd name="T17" fmla="*/ 159 h 159"/>
                <a:gd name="T18" fmla="*/ 91 w 399"/>
                <a:gd name="T19" fmla="*/ 11 h 159"/>
                <a:gd name="T20" fmla="*/ 11 w 399"/>
                <a:gd name="T21" fmla="*/ 53 h 159"/>
                <a:gd name="T22" fmla="*/ 63 w 399"/>
                <a:gd name="T23" fmla="*/ 109 h 159"/>
                <a:gd name="T24" fmla="*/ 89 w 399"/>
                <a:gd name="T25" fmla="*/ 68 h 159"/>
                <a:gd name="T26" fmla="*/ 48 w 399"/>
                <a:gd name="T27" fmla="*/ 45 h 159"/>
                <a:gd name="T28" fmla="*/ 36 w 399"/>
                <a:gd name="T29" fmla="*/ 76 h 159"/>
                <a:gd name="T30" fmla="*/ 69 w 399"/>
                <a:gd name="T31" fmla="*/ 78 h 159"/>
                <a:gd name="T32" fmla="*/ 59 w 399"/>
                <a:gd name="T33" fmla="*/ 61 h 159"/>
                <a:gd name="T34" fmla="*/ 43 w 399"/>
                <a:gd name="T35" fmla="*/ 72 h 159"/>
                <a:gd name="T36" fmla="*/ 62 w 399"/>
                <a:gd name="T37" fmla="*/ 58 h 159"/>
                <a:gd name="T38" fmla="*/ 72 w 399"/>
                <a:gd name="T39" fmla="*/ 79 h 159"/>
                <a:gd name="T40" fmla="*/ 32 w 399"/>
                <a:gd name="T41" fmla="*/ 78 h 159"/>
                <a:gd name="T42" fmla="*/ 46 w 399"/>
                <a:gd name="T43" fmla="*/ 42 h 159"/>
                <a:gd name="T44" fmla="*/ 93 w 399"/>
                <a:gd name="T45" fmla="*/ 69 h 159"/>
                <a:gd name="T46" fmla="*/ 64 w 399"/>
                <a:gd name="T47" fmla="*/ 114 h 159"/>
                <a:gd name="T48" fmla="*/ 8 w 399"/>
                <a:gd name="T49" fmla="*/ 52 h 159"/>
                <a:gd name="T50" fmla="*/ 94 w 399"/>
                <a:gd name="T51" fmla="*/ 7 h 159"/>
                <a:gd name="T52" fmla="*/ 238 w 399"/>
                <a:gd name="T53" fmla="*/ 151 h 159"/>
                <a:gd name="T54" fmla="*/ 256 w 399"/>
                <a:gd name="T55" fmla="*/ 126 h 159"/>
                <a:gd name="T56" fmla="*/ 207 w 399"/>
                <a:gd name="T57" fmla="*/ 73 h 159"/>
                <a:gd name="T58" fmla="*/ 345 w 399"/>
                <a:gd name="T59" fmla="*/ 75 h 159"/>
                <a:gd name="T60" fmla="*/ 264 w 399"/>
                <a:gd name="T61" fmla="*/ 124 h 159"/>
                <a:gd name="T62" fmla="*/ 314 w 399"/>
                <a:gd name="T63" fmla="*/ 143 h 159"/>
                <a:gd name="T64" fmla="*/ 380 w 399"/>
                <a:gd name="T65" fmla="*/ 131 h 159"/>
                <a:gd name="T66" fmla="*/ 361 w 399"/>
                <a:gd name="T67" fmla="*/ 93 h 159"/>
                <a:gd name="T68" fmla="*/ 352 w 399"/>
                <a:gd name="T69" fmla="*/ 116 h 159"/>
                <a:gd name="T70" fmla="*/ 366 w 399"/>
                <a:gd name="T71" fmla="*/ 10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9" h="159">
                  <a:moveTo>
                    <a:pt x="366" y="100"/>
                  </a:moveTo>
                  <a:cubicBezTo>
                    <a:pt x="371" y="101"/>
                    <a:pt x="374" y="109"/>
                    <a:pt x="371" y="115"/>
                  </a:cubicBezTo>
                  <a:cubicBezTo>
                    <a:pt x="366" y="122"/>
                    <a:pt x="356" y="123"/>
                    <a:pt x="350" y="118"/>
                  </a:cubicBezTo>
                  <a:cubicBezTo>
                    <a:pt x="337" y="109"/>
                    <a:pt x="343" y="89"/>
                    <a:pt x="361" y="88"/>
                  </a:cubicBezTo>
                  <a:cubicBezTo>
                    <a:pt x="382" y="87"/>
                    <a:pt x="399" y="110"/>
                    <a:pt x="383" y="131"/>
                  </a:cubicBezTo>
                  <a:cubicBezTo>
                    <a:pt x="368" y="152"/>
                    <a:pt x="337" y="152"/>
                    <a:pt x="313" y="148"/>
                  </a:cubicBezTo>
                  <a:cubicBezTo>
                    <a:pt x="296" y="144"/>
                    <a:pt x="277" y="138"/>
                    <a:pt x="261" y="129"/>
                  </a:cubicBezTo>
                  <a:cubicBezTo>
                    <a:pt x="260" y="128"/>
                    <a:pt x="260" y="128"/>
                    <a:pt x="260" y="128"/>
                  </a:cubicBezTo>
                  <a:cubicBezTo>
                    <a:pt x="252" y="138"/>
                    <a:pt x="246" y="148"/>
                    <a:pt x="240" y="159"/>
                  </a:cubicBezTo>
                  <a:cubicBezTo>
                    <a:pt x="193" y="134"/>
                    <a:pt x="166" y="28"/>
                    <a:pt x="91" y="11"/>
                  </a:cubicBezTo>
                  <a:cubicBezTo>
                    <a:pt x="61" y="4"/>
                    <a:pt x="20" y="17"/>
                    <a:pt x="11" y="53"/>
                  </a:cubicBezTo>
                  <a:cubicBezTo>
                    <a:pt x="5" y="82"/>
                    <a:pt x="31" y="115"/>
                    <a:pt x="63" y="109"/>
                  </a:cubicBezTo>
                  <a:cubicBezTo>
                    <a:pt x="80" y="106"/>
                    <a:pt x="93" y="86"/>
                    <a:pt x="89" y="68"/>
                  </a:cubicBezTo>
                  <a:cubicBezTo>
                    <a:pt x="86" y="50"/>
                    <a:pt x="65" y="37"/>
                    <a:pt x="48" y="45"/>
                  </a:cubicBezTo>
                  <a:cubicBezTo>
                    <a:pt x="35" y="50"/>
                    <a:pt x="31" y="65"/>
                    <a:pt x="36" y="76"/>
                  </a:cubicBezTo>
                  <a:cubicBezTo>
                    <a:pt x="42" y="88"/>
                    <a:pt x="64" y="91"/>
                    <a:pt x="69" y="78"/>
                  </a:cubicBezTo>
                  <a:cubicBezTo>
                    <a:pt x="73" y="67"/>
                    <a:pt x="63" y="61"/>
                    <a:pt x="59" y="61"/>
                  </a:cubicBezTo>
                  <a:cubicBezTo>
                    <a:pt x="52" y="60"/>
                    <a:pt x="44" y="64"/>
                    <a:pt x="43" y="72"/>
                  </a:cubicBezTo>
                  <a:cubicBezTo>
                    <a:pt x="42" y="61"/>
                    <a:pt x="54" y="56"/>
                    <a:pt x="62" y="58"/>
                  </a:cubicBezTo>
                  <a:cubicBezTo>
                    <a:pt x="69" y="60"/>
                    <a:pt x="76" y="68"/>
                    <a:pt x="72" y="79"/>
                  </a:cubicBezTo>
                  <a:cubicBezTo>
                    <a:pt x="66" y="96"/>
                    <a:pt x="39" y="94"/>
                    <a:pt x="32" y="78"/>
                  </a:cubicBezTo>
                  <a:cubicBezTo>
                    <a:pt x="26" y="65"/>
                    <a:pt x="33" y="48"/>
                    <a:pt x="46" y="42"/>
                  </a:cubicBezTo>
                  <a:cubicBezTo>
                    <a:pt x="67" y="33"/>
                    <a:pt x="89" y="48"/>
                    <a:pt x="93" y="69"/>
                  </a:cubicBezTo>
                  <a:cubicBezTo>
                    <a:pt x="97" y="89"/>
                    <a:pt x="84" y="110"/>
                    <a:pt x="64" y="114"/>
                  </a:cubicBezTo>
                  <a:cubicBezTo>
                    <a:pt x="28" y="121"/>
                    <a:pt x="0" y="85"/>
                    <a:pt x="8" y="52"/>
                  </a:cubicBezTo>
                  <a:cubicBezTo>
                    <a:pt x="18" y="14"/>
                    <a:pt x="60" y="0"/>
                    <a:pt x="94" y="7"/>
                  </a:cubicBezTo>
                  <a:cubicBezTo>
                    <a:pt x="166" y="24"/>
                    <a:pt x="192" y="118"/>
                    <a:pt x="238" y="151"/>
                  </a:cubicBezTo>
                  <a:cubicBezTo>
                    <a:pt x="242" y="143"/>
                    <a:pt x="249" y="134"/>
                    <a:pt x="256" y="126"/>
                  </a:cubicBezTo>
                  <a:cubicBezTo>
                    <a:pt x="234" y="113"/>
                    <a:pt x="213" y="96"/>
                    <a:pt x="207" y="73"/>
                  </a:cubicBezTo>
                  <a:cubicBezTo>
                    <a:pt x="240" y="78"/>
                    <a:pt x="306" y="67"/>
                    <a:pt x="345" y="75"/>
                  </a:cubicBezTo>
                  <a:cubicBezTo>
                    <a:pt x="313" y="74"/>
                    <a:pt x="283" y="103"/>
                    <a:pt x="264" y="124"/>
                  </a:cubicBezTo>
                  <a:cubicBezTo>
                    <a:pt x="280" y="133"/>
                    <a:pt x="297" y="140"/>
                    <a:pt x="314" y="143"/>
                  </a:cubicBezTo>
                  <a:cubicBezTo>
                    <a:pt x="335" y="147"/>
                    <a:pt x="365" y="148"/>
                    <a:pt x="380" y="131"/>
                  </a:cubicBezTo>
                  <a:cubicBezTo>
                    <a:pt x="395" y="113"/>
                    <a:pt x="380" y="92"/>
                    <a:pt x="361" y="93"/>
                  </a:cubicBezTo>
                  <a:cubicBezTo>
                    <a:pt x="348" y="94"/>
                    <a:pt x="344" y="110"/>
                    <a:pt x="352" y="116"/>
                  </a:cubicBezTo>
                  <a:cubicBezTo>
                    <a:pt x="363" y="123"/>
                    <a:pt x="376" y="111"/>
                    <a:pt x="366" y="100"/>
                  </a:cubicBezTo>
                  <a:close/>
                </a:path>
              </a:pathLst>
            </a:custGeom>
            <a:solidFill>
              <a:schemeClr val="tx1">
                <a:alpha val="7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Freeform 27"/>
            <p:cNvSpPr>
              <a:spLocks/>
            </p:cNvSpPr>
            <p:nvPr/>
          </p:nvSpPr>
          <p:spPr bwMode="auto">
            <a:xfrm>
              <a:off x="4257796" y="940520"/>
              <a:ext cx="743535" cy="300546"/>
            </a:xfrm>
            <a:custGeom>
              <a:avLst/>
              <a:gdLst>
                <a:gd name="T0" fmla="*/ 366 w 399"/>
                <a:gd name="T1" fmla="*/ 100 h 159"/>
                <a:gd name="T2" fmla="*/ 371 w 399"/>
                <a:gd name="T3" fmla="*/ 115 h 159"/>
                <a:gd name="T4" fmla="*/ 350 w 399"/>
                <a:gd name="T5" fmla="*/ 118 h 159"/>
                <a:gd name="T6" fmla="*/ 361 w 399"/>
                <a:gd name="T7" fmla="*/ 88 h 159"/>
                <a:gd name="T8" fmla="*/ 383 w 399"/>
                <a:gd name="T9" fmla="*/ 131 h 159"/>
                <a:gd name="T10" fmla="*/ 313 w 399"/>
                <a:gd name="T11" fmla="*/ 148 h 159"/>
                <a:gd name="T12" fmla="*/ 261 w 399"/>
                <a:gd name="T13" fmla="*/ 129 h 159"/>
                <a:gd name="T14" fmla="*/ 260 w 399"/>
                <a:gd name="T15" fmla="*/ 128 h 159"/>
                <a:gd name="T16" fmla="*/ 240 w 399"/>
                <a:gd name="T17" fmla="*/ 159 h 159"/>
                <a:gd name="T18" fmla="*/ 91 w 399"/>
                <a:gd name="T19" fmla="*/ 11 h 159"/>
                <a:gd name="T20" fmla="*/ 11 w 399"/>
                <a:gd name="T21" fmla="*/ 53 h 159"/>
                <a:gd name="T22" fmla="*/ 63 w 399"/>
                <a:gd name="T23" fmla="*/ 109 h 159"/>
                <a:gd name="T24" fmla="*/ 89 w 399"/>
                <a:gd name="T25" fmla="*/ 68 h 159"/>
                <a:gd name="T26" fmla="*/ 48 w 399"/>
                <a:gd name="T27" fmla="*/ 45 h 159"/>
                <a:gd name="T28" fmla="*/ 36 w 399"/>
                <a:gd name="T29" fmla="*/ 76 h 159"/>
                <a:gd name="T30" fmla="*/ 69 w 399"/>
                <a:gd name="T31" fmla="*/ 78 h 159"/>
                <a:gd name="T32" fmla="*/ 59 w 399"/>
                <a:gd name="T33" fmla="*/ 61 h 159"/>
                <a:gd name="T34" fmla="*/ 43 w 399"/>
                <a:gd name="T35" fmla="*/ 72 h 159"/>
                <a:gd name="T36" fmla="*/ 62 w 399"/>
                <a:gd name="T37" fmla="*/ 58 h 159"/>
                <a:gd name="T38" fmla="*/ 72 w 399"/>
                <a:gd name="T39" fmla="*/ 79 h 159"/>
                <a:gd name="T40" fmla="*/ 32 w 399"/>
                <a:gd name="T41" fmla="*/ 78 h 159"/>
                <a:gd name="T42" fmla="*/ 46 w 399"/>
                <a:gd name="T43" fmla="*/ 42 h 159"/>
                <a:gd name="T44" fmla="*/ 93 w 399"/>
                <a:gd name="T45" fmla="*/ 69 h 159"/>
                <a:gd name="T46" fmla="*/ 64 w 399"/>
                <a:gd name="T47" fmla="*/ 114 h 159"/>
                <a:gd name="T48" fmla="*/ 8 w 399"/>
                <a:gd name="T49" fmla="*/ 52 h 159"/>
                <a:gd name="T50" fmla="*/ 94 w 399"/>
                <a:gd name="T51" fmla="*/ 7 h 159"/>
                <a:gd name="T52" fmla="*/ 238 w 399"/>
                <a:gd name="T53" fmla="*/ 151 h 159"/>
                <a:gd name="T54" fmla="*/ 256 w 399"/>
                <a:gd name="T55" fmla="*/ 126 h 159"/>
                <a:gd name="T56" fmla="*/ 207 w 399"/>
                <a:gd name="T57" fmla="*/ 73 h 159"/>
                <a:gd name="T58" fmla="*/ 345 w 399"/>
                <a:gd name="T59" fmla="*/ 75 h 159"/>
                <a:gd name="T60" fmla="*/ 264 w 399"/>
                <a:gd name="T61" fmla="*/ 124 h 159"/>
                <a:gd name="T62" fmla="*/ 314 w 399"/>
                <a:gd name="T63" fmla="*/ 143 h 159"/>
                <a:gd name="T64" fmla="*/ 380 w 399"/>
                <a:gd name="T65" fmla="*/ 131 h 159"/>
                <a:gd name="T66" fmla="*/ 361 w 399"/>
                <a:gd name="T67" fmla="*/ 93 h 159"/>
                <a:gd name="T68" fmla="*/ 352 w 399"/>
                <a:gd name="T69" fmla="*/ 116 h 159"/>
                <a:gd name="T70" fmla="*/ 366 w 399"/>
                <a:gd name="T71" fmla="*/ 10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9" h="159">
                  <a:moveTo>
                    <a:pt x="366" y="100"/>
                  </a:moveTo>
                  <a:cubicBezTo>
                    <a:pt x="371" y="101"/>
                    <a:pt x="374" y="109"/>
                    <a:pt x="371" y="115"/>
                  </a:cubicBezTo>
                  <a:cubicBezTo>
                    <a:pt x="366" y="122"/>
                    <a:pt x="356" y="123"/>
                    <a:pt x="350" y="118"/>
                  </a:cubicBezTo>
                  <a:cubicBezTo>
                    <a:pt x="337" y="109"/>
                    <a:pt x="343" y="89"/>
                    <a:pt x="361" y="88"/>
                  </a:cubicBezTo>
                  <a:cubicBezTo>
                    <a:pt x="382" y="87"/>
                    <a:pt x="399" y="110"/>
                    <a:pt x="383" y="131"/>
                  </a:cubicBezTo>
                  <a:cubicBezTo>
                    <a:pt x="368" y="152"/>
                    <a:pt x="337" y="152"/>
                    <a:pt x="313" y="148"/>
                  </a:cubicBezTo>
                  <a:cubicBezTo>
                    <a:pt x="296" y="144"/>
                    <a:pt x="277" y="138"/>
                    <a:pt x="261" y="129"/>
                  </a:cubicBezTo>
                  <a:cubicBezTo>
                    <a:pt x="260" y="128"/>
                    <a:pt x="260" y="128"/>
                    <a:pt x="260" y="128"/>
                  </a:cubicBezTo>
                  <a:cubicBezTo>
                    <a:pt x="252" y="138"/>
                    <a:pt x="246" y="148"/>
                    <a:pt x="240" y="159"/>
                  </a:cubicBezTo>
                  <a:cubicBezTo>
                    <a:pt x="193" y="134"/>
                    <a:pt x="166" y="28"/>
                    <a:pt x="91" y="11"/>
                  </a:cubicBezTo>
                  <a:cubicBezTo>
                    <a:pt x="61" y="4"/>
                    <a:pt x="20" y="17"/>
                    <a:pt x="11" y="53"/>
                  </a:cubicBezTo>
                  <a:cubicBezTo>
                    <a:pt x="5" y="82"/>
                    <a:pt x="31" y="115"/>
                    <a:pt x="63" y="109"/>
                  </a:cubicBezTo>
                  <a:cubicBezTo>
                    <a:pt x="80" y="106"/>
                    <a:pt x="93" y="86"/>
                    <a:pt x="89" y="68"/>
                  </a:cubicBezTo>
                  <a:cubicBezTo>
                    <a:pt x="86" y="50"/>
                    <a:pt x="65" y="37"/>
                    <a:pt x="48" y="45"/>
                  </a:cubicBezTo>
                  <a:cubicBezTo>
                    <a:pt x="35" y="50"/>
                    <a:pt x="31" y="65"/>
                    <a:pt x="36" y="76"/>
                  </a:cubicBezTo>
                  <a:cubicBezTo>
                    <a:pt x="42" y="88"/>
                    <a:pt x="64" y="91"/>
                    <a:pt x="69" y="78"/>
                  </a:cubicBezTo>
                  <a:cubicBezTo>
                    <a:pt x="73" y="67"/>
                    <a:pt x="63" y="61"/>
                    <a:pt x="59" y="61"/>
                  </a:cubicBezTo>
                  <a:cubicBezTo>
                    <a:pt x="52" y="60"/>
                    <a:pt x="44" y="64"/>
                    <a:pt x="43" y="72"/>
                  </a:cubicBezTo>
                  <a:cubicBezTo>
                    <a:pt x="42" y="61"/>
                    <a:pt x="54" y="56"/>
                    <a:pt x="62" y="58"/>
                  </a:cubicBezTo>
                  <a:cubicBezTo>
                    <a:pt x="69" y="60"/>
                    <a:pt x="76" y="68"/>
                    <a:pt x="72" y="79"/>
                  </a:cubicBezTo>
                  <a:cubicBezTo>
                    <a:pt x="66" y="96"/>
                    <a:pt x="39" y="94"/>
                    <a:pt x="32" y="78"/>
                  </a:cubicBezTo>
                  <a:cubicBezTo>
                    <a:pt x="26" y="65"/>
                    <a:pt x="33" y="48"/>
                    <a:pt x="46" y="42"/>
                  </a:cubicBezTo>
                  <a:cubicBezTo>
                    <a:pt x="67" y="33"/>
                    <a:pt x="89" y="48"/>
                    <a:pt x="93" y="69"/>
                  </a:cubicBezTo>
                  <a:cubicBezTo>
                    <a:pt x="97" y="89"/>
                    <a:pt x="84" y="110"/>
                    <a:pt x="64" y="114"/>
                  </a:cubicBezTo>
                  <a:cubicBezTo>
                    <a:pt x="28" y="121"/>
                    <a:pt x="0" y="85"/>
                    <a:pt x="8" y="52"/>
                  </a:cubicBezTo>
                  <a:cubicBezTo>
                    <a:pt x="18" y="14"/>
                    <a:pt x="60" y="0"/>
                    <a:pt x="94" y="7"/>
                  </a:cubicBezTo>
                  <a:cubicBezTo>
                    <a:pt x="166" y="24"/>
                    <a:pt x="192" y="118"/>
                    <a:pt x="238" y="151"/>
                  </a:cubicBezTo>
                  <a:cubicBezTo>
                    <a:pt x="242" y="143"/>
                    <a:pt x="249" y="134"/>
                    <a:pt x="256" y="126"/>
                  </a:cubicBezTo>
                  <a:cubicBezTo>
                    <a:pt x="234" y="113"/>
                    <a:pt x="213" y="96"/>
                    <a:pt x="207" y="73"/>
                  </a:cubicBezTo>
                  <a:cubicBezTo>
                    <a:pt x="240" y="78"/>
                    <a:pt x="306" y="67"/>
                    <a:pt x="345" y="75"/>
                  </a:cubicBezTo>
                  <a:cubicBezTo>
                    <a:pt x="313" y="74"/>
                    <a:pt x="283" y="103"/>
                    <a:pt x="264" y="124"/>
                  </a:cubicBezTo>
                  <a:cubicBezTo>
                    <a:pt x="280" y="133"/>
                    <a:pt x="297" y="140"/>
                    <a:pt x="314" y="143"/>
                  </a:cubicBezTo>
                  <a:cubicBezTo>
                    <a:pt x="335" y="147"/>
                    <a:pt x="365" y="148"/>
                    <a:pt x="380" y="131"/>
                  </a:cubicBezTo>
                  <a:cubicBezTo>
                    <a:pt x="395" y="113"/>
                    <a:pt x="380" y="92"/>
                    <a:pt x="361" y="93"/>
                  </a:cubicBezTo>
                  <a:cubicBezTo>
                    <a:pt x="348" y="94"/>
                    <a:pt x="344" y="110"/>
                    <a:pt x="352" y="116"/>
                  </a:cubicBezTo>
                  <a:cubicBezTo>
                    <a:pt x="363" y="123"/>
                    <a:pt x="376" y="111"/>
                    <a:pt x="366" y="100"/>
                  </a:cubicBezTo>
                  <a:close/>
                </a:path>
              </a:pathLst>
            </a:custGeom>
            <a:solidFill>
              <a:schemeClr val="tx1">
                <a:alpha val="7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086298" y="1191992"/>
              <a:ext cx="1975492" cy="49074"/>
              <a:chOff x="5108253" y="1177442"/>
              <a:chExt cx="1975492" cy="49074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5108253" y="1226516"/>
                <a:ext cx="1975491" cy="0"/>
              </a:xfrm>
              <a:prstGeom prst="line">
                <a:avLst/>
              </a:prstGeom>
              <a:ln w="22225" cmpd="sng">
                <a:solidFill>
                  <a:schemeClr val="tx1">
                    <a:lumMod val="75000"/>
                    <a:lumOff val="25000"/>
                    <a:alpha val="83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5108254" y="1177442"/>
                <a:ext cx="1975491" cy="0"/>
              </a:xfrm>
              <a:prstGeom prst="line">
                <a:avLst/>
              </a:prstGeom>
              <a:ln w="28575" cmpd="sng">
                <a:solidFill>
                  <a:schemeClr val="tx1">
                    <a:lumMod val="75000"/>
                    <a:lumOff val="25000"/>
                    <a:alpha val="83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文本框 7"/>
          <p:cNvSpPr txBox="1"/>
          <p:nvPr/>
        </p:nvSpPr>
        <p:spPr>
          <a:xfrm>
            <a:off x="4258869" y="1085061"/>
            <a:ext cx="345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latin typeface="Cambria" panose="02040503050406030204" pitchFamily="18" charset="0"/>
                <a:ea typeface="Cambria" panose="02040503050406030204" pitchFamily="18" charset="0"/>
              </a:rPr>
              <a:t>Content</a:t>
            </a:r>
            <a:endParaRPr lang="en-US" altLang="zh-C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8156" y="96112"/>
            <a:ext cx="11995688" cy="6661149"/>
          </a:xfrm>
          <a:prstGeom prst="rect">
            <a:avLst/>
          </a:prstGeom>
          <a:noFill/>
          <a:ln w="63500" cmpd="thickThin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2190303" y="2901611"/>
            <a:ext cx="8070234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2190300" y="2389221"/>
            <a:ext cx="781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Cambria" panose="02040503050406030204" pitchFamily="18" charset="0"/>
                <a:ea typeface="Cambria" panose="02040503050406030204" pitchFamily="18" charset="0"/>
              </a:rPr>
              <a:t>01 · Based on previous limitation, propose test model </a:t>
            </a: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2190303" y="3706532"/>
            <a:ext cx="8070234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305803" y="3244867"/>
            <a:ext cx="661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CN" sz="2400" b="1" dirty="0">
                <a:latin typeface="Cambria" panose="02040503050406030204" pitchFamily="18" charset="0"/>
                <a:ea typeface="Cambria" panose="02040503050406030204" pitchFamily="18" charset="0"/>
              </a:rPr>
              <a:t>02 · Specific Hypotheses: N</a:t>
            </a:r>
            <a:r>
              <a:rPr lang="en-US" altLang="zh-TW" sz="2400" b="1" dirty="0">
                <a:latin typeface="Cambria" panose="02040503050406030204" pitchFamily="18" charset="0"/>
                <a:ea typeface="Cambria" panose="02040503050406030204" pitchFamily="18" charset="0"/>
              </a:rPr>
              <a:t>aval shipbuilding</a:t>
            </a:r>
            <a:r>
              <a:rPr lang="en-US" altLang="zh-CN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2190303" y="4511453"/>
            <a:ext cx="8070234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2305803" y="4015855"/>
            <a:ext cx="7357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b="1" dirty="0">
                <a:latin typeface="Cambria" panose="02040503050406030204" pitchFamily="18" charset="0"/>
                <a:ea typeface="Cambria" panose="02040503050406030204" pitchFamily="18" charset="0"/>
              </a:rPr>
              <a:t>03 · Survey: </a:t>
            </a:r>
            <a:r>
              <a:rPr lang="en-US" altLang="zh-TW" sz="2400" b="1" dirty="0">
                <a:latin typeface="Cambria" panose="02040503050406030204" pitchFamily="18" charset="0"/>
                <a:ea typeface="Cambria" panose="02040503050406030204" pitchFamily="18" charset="0"/>
              </a:rPr>
              <a:t>74 (43 Make; 31 Buy)</a:t>
            </a:r>
          </a:p>
          <a:p>
            <a:endParaRPr lang="en-US" altLang="zh-C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974220" y="4795150"/>
            <a:ext cx="561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2</a:t>
            </a:fld>
            <a:endParaRPr lang="zh-CN" altLang="en-US"/>
          </a:p>
        </p:txBody>
      </p:sp>
      <p:cxnSp>
        <p:nvCxnSpPr>
          <p:cNvPr id="19" name="直接连接符 26"/>
          <p:cNvCxnSpPr/>
          <p:nvPr/>
        </p:nvCxnSpPr>
        <p:spPr>
          <a:xfrm flipH="1">
            <a:off x="2227201" y="5256815"/>
            <a:ext cx="8033336" cy="33933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27"/>
          <p:cNvSpPr txBox="1"/>
          <p:nvPr/>
        </p:nvSpPr>
        <p:spPr>
          <a:xfrm>
            <a:off x="2305802" y="4795150"/>
            <a:ext cx="7954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" panose="02040503050406030204" pitchFamily="18" charset="0"/>
                <a:ea typeface="Cambria" panose="02040503050406030204" pitchFamily="18" charset="0"/>
              </a:rPr>
              <a:t>04 · Result: </a:t>
            </a:r>
            <a:r>
              <a:rPr lang="en-US" altLang="zh-CN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Probit</a:t>
            </a:r>
            <a:r>
              <a:rPr lang="en-US" altLang="zh-CN" sz="2400" b="1" dirty="0">
                <a:latin typeface="Cambria" panose="02040503050406030204" pitchFamily="18" charset="0"/>
                <a:ea typeface="Cambria" panose="02040503050406030204" pitchFamily="18" charset="0"/>
              </a:rPr>
              <a:t> model; </a:t>
            </a:r>
            <a:r>
              <a:rPr lang="en-US" altLang="zh-TW" sz="2400" b="1" dirty="0">
                <a:latin typeface="Cambria" panose="02040503050406030204" pitchFamily="18" charset="0"/>
              </a:rPr>
              <a:t>Organization-Cost Estimates </a:t>
            </a:r>
          </a:p>
          <a:p>
            <a:pPr lvl="0"/>
            <a:r>
              <a:rPr lang="en-US" altLang="zh-CN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altLang="zh-TW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altLang="zh-C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文本框 27"/>
          <p:cNvSpPr txBox="1"/>
          <p:nvPr/>
        </p:nvSpPr>
        <p:spPr>
          <a:xfrm>
            <a:off x="2342701" y="5504683"/>
            <a:ext cx="7357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b="1" dirty="0">
                <a:latin typeface="Cambria" panose="02040503050406030204" pitchFamily="18" charset="0"/>
                <a:ea typeface="Cambria" panose="02040503050406030204" pitchFamily="18" charset="0"/>
              </a:rPr>
              <a:t>05 · Conclusion</a:t>
            </a:r>
            <a:endParaRPr lang="en-US" altLang="zh-TW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altLang="zh-C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3" name="直接连接符 26"/>
          <p:cNvCxnSpPr/>
          <p:nvPr/>
        </p:nvCxnSpPr>
        <p:spPr>
          <a:xfrm flipH="1">
            <a:off x="2227200" y="6039914"/>
            <a:ext cx="8033337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747" y="139362"/>
            <a:ext cx="2837097" cy="189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ome">
            <a:hlinkClick r:id="rId3" tooltip="Home"/>
            <a:extLst>
              <a:ext uri="{FF2B5EF4-FFF2-40B4-BE49-F238E27FC236}">
                <a16:creationId xmlns:a16="http://schemas.microsoft.com/office/drawing/2014/main" id="{6A37E76C-97F0-4FC5-9BF0-741CBBABA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87" y="370058"/>
            <a:ext cx="38576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202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>
                <a:latin typeface="Cambria" panose="02040503050406030204" pitchFamily="18" charset="0"/>
              </a:rPr>
              <a:pPr/>
              <a:t>3</a:t>
            </a:fld>
            <a:endParaRPr lang="zh-CN" altLang="en-US">
              <a:latin typeface="Cambria" panose="02040503050406030204" pitchFamily="18" charset="0"/>
            </a:endParaRPr>
          </a:p>
        </p:txBody>
      </p:sp>
      <p:grpSp>
        <p:nvGrpSpPr>
          <p:cNvPr id="5" name="组合 8"/>
          <p:cNvGrpSpPr/>
          <p:nvPr/>
        </p:nvGrpSpPr>
        <p:grpSpPr>
          <a:xfrm>
            <a:off x="3117962" y="677247"/>
            <a:ext cx="5956075" cy="1120552"/>
            <a:chOff x="4257796" y="584262"/>
            <a:chExt cx="3632495" cy="683403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5045242" y="584262"/>
              <a:ext cx="2016548" cy="234968"/>
            </a:xfrm>
            <a:custGeom>
              <a:avLst/>
              <a:gdLst>
                <a:gd name="T0" fmla="*/ 826 w 1255"/>
                <a:gd name="T1" fmla="*/ 94 h 234"/>
                <a:gd name="T2" fmla="*/ 1051 w 1255"/>
                <a:gd name="T3" fmla="*/ 107 h 234"/>
                <a:gd name="T4" fmla="*/ 1093 w 1255"/>
                <a:gd name="T5" fmla="*/ 107 h 234"/>
                <a:gd name="T6" fmla="*/ 1151 w 1255"/>
                <a:gd name="T7" fmla="*/ 87 h 234"/>
                <a:gd name="T8" fmla="*/ 1225 w 1255"/>
                <a:gd name="T9" fmla="*/ 118 h 234"/>
                <a:gd name="T10" fmla="*/ 1206 w 1255"/>
                <a:gd name="T11" fmla="*/ 139 h 234"/>
                <a:gd name="T12" fmla="*/ 1185 w 1255"/>
                <a:gd name="T13" fmla="*/ 102 h 234"/>
                <a:gd name="T14" fmla="*/ 1171 w 1255"/>
                <a:gd name="T15" fmla="*/ 112 h 234"/>
                <a:gd name="T16" fmla="*/ 1137 w 1255"/>
                <a:gd name="T17" fmla="*/ 119 h 234"/>
                <a:gd name="T18" fmla="*/ 1109 w 1255"/>
                <a:gd name="T19" fmla="*/ 119 h 234"/>
                <a:gd name="T20" fmla="*/ 1062 w 1255"/>
                <a:gd name="T21" fmla="*/ 116 h 234"/>
                <a:gd name="T22" fmla="*/ 841 w 1255"/>
                <a:gd name="T23" fmla="*/ 112 h 234"/>
                <a:gd name="T24" fmla="*/ 782 w 1255"/>
                <a:gd name="T25" fmla="*/ 117 h 234"/>
                <a:gd name="T26" fmla="*/ 756 w 1255"/>
                <a:gd name="T27" fmla="*/ 111 h 234"/>
                <a:gd name="T28" fmla="*/ 737 w 1255"/>
                <a:gd name="T29" fmla="*/ 118 h 234"/>
                <a:gd name="T30" fmla="*/ 717 w 1255"/>
                <a:gd name="T31" fmla="*/ 157 h 234"/>
                <a:gd name="T32" fmla="*/ 762 w 1255"/>
                <a:gd name="T33" fmla="*/ 99 h 234"/>
                <a:gd name="T34" fmla="*/ 772 w 1255"/>
                <a:gd name="T35" fmla="*/ 97 h 234"/>
                <a:gd name="T36" fmla="*/ 104 w 1255"/>
                <a:gd name="T37" fmla="*/ 87 h 234"/>
                <a:gd name="T38" fmla="*/ 30 w 1255"/>
                <a:gd name="T39" fmla="*/ 118 h 234"/>
                <a:gd name="T40" fmla="*/ 49 w 1255"/>
                <a:gd name="T41" fmla="*/ 139 h 234"/>
                <a:gd name="T42" fmla="*/ 71 w 1255"/>
                <a:gd name="T43" fmla="*/ 102 h 234"/>
                <a:gd name="T44" fmla="*/ 85 w 1255"/>
                <a:gd name="T45" fmla="*/ 112 h 234"/>
                <a:gd name="T46" fmla="*/ 118 w 1255"/>
                <a:gd name="T47" fmla="*/ 119 h 234"/>
                <a:gd name="T48" fmla="*/ 147 w 1255"/>
                <a:gd name="T49" fmla="*/ 119 h 234"/>
                <a:gd name="T50" fmla="*/ 193 w 1255"/>
                <a:gd name="T51" fmla="*/ 116 h 234"/>
                <a:gd name="T52" fmla="*/ 414 w 1255"/>
                <a:gd name="T53" fmla="*/ 112 h 234"/>
                <a:gd name="T54" fmla="*/ 474 w 1255"/>
                <a:gd name="T55" fmla="*/ 117 h 234"/>
                <a:gd name="T56" fmla="*/ 499 w 1255"/>
                <a:gd name="T57" fmla="*/ 111 h 234"/>
                <a:gd name="T58" fmla="*/ 518 w 1255"/>
                <a:gd name="T59" fmla="*/ 118 h 234"/>
                <a:gd name="T60" fmla="*/ 538 w 1255"/>
                <a:gd name="T61" fmla="*/ 157 h 234"/>
                <a:gd name="T62" fmla="*/ 494 w 1255"/>
                <a:gd name="T63" fmla="*/ 99 h 234"/>
                <a:gd name="T64" fmla="*/ 483 w 1255"/>
                <a:gd name="T65" fmla="*/ 97 h 234"/>
                <a:gd name="T66" fmla="*/ 445 w 1255"/>
                <a:gd name="T67" fmla="*/ 107 h 234"/>
                <a:gd name="T68" fmla="*/ 223 w 1255"/>
                <a:gd name="T69" fmla="*/ 107 h 234"/>
                <a:gd name="T70" fmla="*/ 178 w 1255"/>
                <a:gd name="T71" fmla="*/ 98 h 234"/>
                <a:gd name="T72" fmla="*/ 138 w 1255"/>
                <a:gd name="T73" fmla="*/ 105 h 234"/>
                <a:gd name="T74" fmla="*/ 616 w 1255"/>
                <a:gd name="T75" fmla="*/ 218 h 234"/>
                <a:gd name="T76" fmla="*/ 634 w 1255"/>
                <a:gd name="T77" fmla="*/ 202 h 234"/>
                <a:gd name="T78" fmla="*/ 635 w 1255"/>
                <a:gd name="T79" fmla="*/ 23 h 234"/>
                <a:gd name="T80" fmla="*/ 586 w 1255"/>
                <a:gd name="T81" fmla="*/ 94 h 234"/>
                <a:gd name="T82" fmla="*/ 651 w 1255"/>
                <a:gd name="T83" fmla="*/ 117 h 234"/>
                <a:gd name="T84" fmla="*/ 697 w 1255"/>
                <a:gd name="T85" fmla="*/ 69 h 234"/>
                <a:gd name="T86" fmla="*/ 710 w 1255"/>
                <a:gd name="T87" fmla="*/ 63 h 234"/>
                <a:gd name="T88" fmla="*/ 628 w 1255"/>
                <a:gd name="T89" fmla="*/ 1 h 234"/>
                <a:gd name="T90" fmla="*/ 545 w 1255"/>
                <a:gd name="T91" fmla="*/ 63 h 234"/>
                <a:gd name="T92" fmla="*/ 559 w 1255"/>
                <a:gd name="T93" fmla="*/ 69 h 234"/>
                <a:gd name="T94" fmla="*/ 611 w 1255"/>
                <a:gd name="T95" fmla="*/ 73 h 234"/>
                <a:gd name="T96" fmla="*/ 628 w 1255"/>
                <a:gd name="T97" fmla="*/ 121 h 234"/>
                <a:gd name="T98" fmla="*/ 557 w 1255"/>
                <a:gd name="T99" fmla="*/ 121 h 234"/>
                <a:gd name="T100" fmla="*/ 579 w 1255"/>
                <a:gd name="T101" fmla="*/ 116 h 234"/>
                <a:gd name="T102" fmla="*/ 568 w 1255"/>
                <a:gd name="T103" fmla="*/ 139 h 234"/>
                <a:gd name="T104" fmla="*/ 570 w 1255"/>
                <a:gd name="T105" fmla="*/ 159 h 234"/>
                <a:gd name="T106" fmla="*/ 604 w 1255"/>
                <a:gd name="T107" fmla="*/ 187 h 234"/>
                <a:gd name="T108" fmla="*/ 557 w 1255"/>
                <a:gd name="T109" fmla="*/ 131 h 234"/>
                <a:gd name="T110" fmla="*/ 703 w 1255"/>
                <a:gd name="T111" fmla="*/ 103 h 234"/>
                <a:gd name="T112" fmla="*/ 675 w 1255"/>
                <a:gd name="T113" fmla="*/ 107 h 234"/>
                <a:gd name="T114" fmla="*/ 693 w 1255"/>
                <a:gd name="T115" fmla="*/ 145 h 234"/>
                <a:gd name="T116" fmla="*/ 677 w 1255"/>
                <a:gd name="T117" fmla="*/ 151 h 234"/>
                <a:gd name="T118" fmla="*/ 651 w 1255"/>
                <a:gd name="T119" fmla="*/ 175 h 234"/>
                <a:gd name="T120" fmla="*/ 686 w 1255"/>
                <a:gd name="T121" fmla="*/ 18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55" h="234">
                  <a:moveTo>
                    <a:pt x="791" y="101"/>
                  </a:moveTo>
                  <a:cubicBezTo>
                    <a:pt x="793" y="103"/>
                    <a:pt x="794" y="105"/>
                    <a:pt x="795" y="107"/>
                  </a:cubicBezTo>
                  <a:cubicBezTo>
                    <a:pt x="810" y="107"/>
                    <a:pt x="810" y="107"/>
                    <a:pt x="810" y="107"/>
                  </a:cubicBezTo>
                  <a:cubicBezTo>
                    <a:pt x="810" y="107"/>
                    <a:pt x="810" y="106"/>
                    <a:pt x="811" y="105"/>
                  </a:cubicBezTo>
                  <a:cubicBezTo>
                    <a:pt x="812" y="99"/>
                    <a:pt x="819" y="94"/>
                    <a:pt x="826" y="94"/>
                  </a:cubicBezTo>
                  <a:cubicBezTo>
                    <a:pt x="833" y="94"/>
                    <a:pt x="839" y="99"/>
                    <a:pt x="841" y="105"/>
                  </a:cubicBezTo>
                  <a:cubicBezTo>
                    <a:pt x="841" y="106"/>
                    <a:pt x="841" y="107"/>
                    <a:pt x="841" y="107"/>
                  </a:cubicBezTo>
                  <a:cubicBezTo>
                    <a:pt x="1032" y="107"/>
                    <a:pt x="1032" y="107"/>
                    <a:pt x="1032" y="107"/>
                  </a:cubicBezTo>
                  <a:cubicBezTo>
                    <a:pt x="1033" y="103"/>
                    <a:pt x="1037" y="100"/>
                    <a:pt x="1042" y="100"/>
                  </a:cubicBezTo>
                  <a:cubicBezTo>
                    <a:pt x="1046" y="100"/>
                    <a:pt x="1050" y="103"/>
                    <a:pt x="1051" y="107"/>
                  </a:cubicBezTo>
                  <a:cubicBezTo>
                    <a:pt x="1052" y="107"/>
                    <a:pt x="1052" y="107"/>
                    <a:pt x="1052" y="107"/>
                  </a:cubicBezTo>
                  <a:cubicBezTo>
                    <a:pt x="1055" y="106"/>
                    <a:pt x="1059" y="104"/>
                    <a:pt x="1062" y="103"/>
                  </a:cubicBezTo>
                  <a:cubicBezTo>
                    <a:pt x="1067" y="100"/>
                    <a:pt x="1072" y="98"/>
                    <a:pt x="1078" y="98"/>
                  </a:cubicBezTo>
                  <a:cubicBezTo>
                    <a:pt x="1082" y="98"/>
                    <a:pt x="1086" y="99"/>
                    <a:pt x="1089" y="102"/>
                  </a:cubicBezTo>
                  <a:cubicBezTo>
                    <a:pt x="1091" y="103"/>
                    <a:pt x="1092" y="105"/>
                    <a:pt x="1093" y="107"/>
                  </a:cubicBezTo>
                  <a:cubicBezTo>
                    <a:pt x="1099" y="107"/>
                    <a:pt x="1099" y="107"/>
                    <a:pt x="1099" y="107"/>
                  </a:cubicBezTo>
                  <a:cubicBezTo>
                    <a:pt x="1100" y="103"/>
                    <a:pt x="1104" y="100"/>
                    <a:pt x="1109" y="100"/>
                  </a:cubicBezTo>
                  <a:cubicBezTo>
                    <a:pt x="1112" y="100"/>
                    <a:pt x="1116" y="102"/>
                    <a:pt x="1117" y="105"/>
                  </a:cubicBezTo>
                  <a:cubicBezTo>
                    <a:pt x="1121" y="101"/>
                    <a:pt x="1125" y="97"/>
                    <a:pt x="1129" y="94"/>
                  </a:cubicBezTo>
                  <a:cubicBezTo>
                    <a:pt x="1136" y="90"/>
                    <a:pt x="1143" y="87"/>
                    <a:pt x="1151" y="87"/>
                  </a:cubicBezTo>
                  <a:cubicBezTo>
                    <a:pt x="1169" y="87"/>
                    <a:pt x="1183" y="100"/>
                    <a:pt x="1199" y="106"/>
                  </a:cubicBezTo>
                  <a:cubicBezTo>
                    <a:pt x="1209" y="109"/>
                    <a:pt x="1219" y="110"/>
                    <a:pt x="1228" y="108"/>
                  </a:cubicBezTo>
                  <a:cubicBezTo>
                    <a:pt x="1238" y="107"/>
                    <a:pt x="1248" y="103"/>
                    <a:pt x="1255" y="96"/>
                  </a:cubicBezTo>
                  <a:cubicBezTo>
                    <a:pt x="1253" y="105"/>
                    <a:pt x="1247" y="113"/>
                    <a:pt x="1239" y="117"/>
                  </a:cubicBezTo>
                  <a:cubicBezTo>
                    <a:pt x="1234" y="118"/>
                    <a:pt x="1230" y="119"/>
                    <a:pt x="1225" y="118"/>
                  </a:cubicBezTo>
                  <a:cubicBezTo>
                    <a:pt x="1219" y="117"/>
                    <a:pt x="1214" y="114"/>
                    <a:pt x="1208" y="112"/>
                  </a:cubicBezTo>
                  <a:cubicBezTo>
                    <a:pt x="1208" y="112"/>
                    <a:pt x="1208" y="112"/>
                    <a:pt x="1208" y="112"/>
                  </a:cubicBezTo>
                  <a:cubicBezTo>
                    <a:pt x="1210" y="114"/>
                    <a:pt x="1212" y="117"/>
                    <a:pt x="1214" y="119"/>
                  </a:cubicBezTo>
                  <a:cubicBezTo>
                    <a:pt x="1216" y="122"/>
                    <a:pt x="1218" y="125"/>
                    <a:pt x="1218" y="128"/>
                  </a:cubicBezTo>
                  <a:cubicBezTo>
                    <a:pt x="1219" y="136"/>
                    <a:pt x="1212" y="141"/>
                    <a:pt x="1206" y="139"/>
                  </a:cubicBezTo>
                  <a:cubicBezTo>
                    <a:pt x="1203" y="138"/>
                    <a:pt x="1201" y="135"/>
                    <a:pt x="1200" y="133"/>
                  </a:cubicBezTo>
                  <a:cubicBezTo>
                    <a:pt x="1199" y="130"/>
                    <a:pt x="1198" y="126"/>
                    <a:pt x="1197" y="123"/>
                  </a:cubicBezTo>
                  <a:cubicBezTo>
                    <a:pt x="1196" y="120"/>
                    <a:pt x="1196" y="117"/>
                    <a:pt x="1194" y="114"/>
                  </a:cubicBezTo>
                  <a:cubicBezTo>
                    <a:pt x="1192" y="109"/>
                    <a:pt x="1189" y="105"/>
                    <a:pt x="1185" y="102"/>
                  </a:cubicBezTo>
                  <a:cubicBezTo>
                    <a:pt x="1185" y="102"/>
                    <a:pt x="1185" y="102"/>
                    <a:pt x="1185" y="102"/>
                  </a:cubicBezTo>
                  <a:cubicBezTo>
                    <a:pt x="1186" y="105"/>
                    <a:pt x="1187" y="107"/>
                    <a:pt x="1187" y="110"/>
                  </a:cubicBezTo>
                  <a:cubicBezTo>
                    <a:pt x="1188" y="113"/>
                    <a:pt x="1188" y="116"/>
                    <a:pt x="1187" y="119"/>
                  </a:cubicBezTo>
                  <a:cubicBezTo>
                    <a:pt x="1187" y="122"/>
                    <a:pt x="1185" y="124"/>
                    <a:pt x="1183" y="125"/>
                  </a:cubicBezTo>
                  <a:cubicBezTo>
                    <a:pt x="1180" y="126"/>
                    <a:pt x="1176" y="124"/>
                    <a:pt x="1174" y="122"/>
                  </a:cubicBezTo>
                  <a:cubicBezTo>
                    <a:pt x="1171" y="120"/>
                    <a:pt x="1171" y="116"/>
                    <a:pt x="1171" y="112"/>
                  </a:cubicBezTo>
                  <a:cubicBezTo>
                    <a:pt x="1170" y="108"/>
                    <a:pt x="1170" y="104"/>
                    <a:pt x="1169" y="101"/>
                  </a:cubicBezTo>
                  <a:cubicBezTo>
                    <a:pt x="1165" y="92"/>
                    <a:pt x="1152" y="91"/>
                    <a:pt x="1144" y="94"/>
                  </a:cubicBezTo>
                  <a:cubicBezTo>
                    <a:pt x="1144" y="95"/>
                    <a:pt x="1144" y="95"/>
                    <a:pt x="1144" y="95"/>
                  </a:cubicBezTo>
                  <a:cubicBezTo>
                    <a:pt x="1150" y="97"/>
                    <a:pt x="1157" y="102"/>
                    <a:pt x="1159" y="108"/>
                  </a:cubicBezTo>
                  <a:cubicBezTo>
                    <a:pt x="1163" y="121"/>
                    <a:pt x="1151" y="129"/>
                    <a:pt x="1137" y="119"/>
                  </a:cubicBezTo>
                  <a:cubicBezTo>
                    <a:pt x="1134" y="117"/>
                    <a:pt x="1130" y="115"/>
                    <a:pt x="1127" y="113"/>
                  </a:cubicBezTo>
                  <a:cubicBezTo>
                    <a:pt x="1125" y="112"/>
                    <a:pt x="1122" y="111"/>
                    <a:pt x="1119" y="111"/>
                  </a:cubicBezTo>
                  <a:cubicBezTo>
                    <a:pt x="1119" y="111"/>
                    <a:pt x="1119" y="110"/>
                    <a:pt x="1118" y="111"/>
                  </a:cubicBezTo>
                  <a:cubicBezTo>
                    <a:pt x="1118" y="112"/>
                    <a:pt x="1118" y="112"/>
                    <a:pt x="1118" y="112"/>
                  </a:cubicBezTo>
                  <a:cubicBezTo>
                    <a:pt x="1117" y="116"/>
                    <a:pt x="1113" y="119"/>
                    <a:pt x="1109" y="119"/>
                  </a:cubicBezTo>
                  <a:cubicBezTo>
                    <a:pt x="1104" y="119"/>
                    <a:pt x="1100" y="116"/>
                    <a:pt x="1099" y="112"/>
                  </a:cubicBezTo>
                  <a:cubicBezTo>
                    <a:pt x="1093" y="112"/>
                    <a:pt x="1093" y="112"/>
                    <a:pt x="1093" y="112"/>
                  </a:cubicBezTo>
                  <a:cubicBezTo>
                    <a:pt x="1092" y="114"/>
                    <a:pt x="1091" y="116"/>
                    <a:pt x="1089" y="117"/>
                  </a:cubicBezTo>
                  <a:cubicBezTo>
                    <a:pt x="1086" y="120"/>
                    <a:pt x="1082" y="121"/>
                    <a:pt x="1078" y="121"/>
                  </a:cubicBezTo>
                  <a:cubicBezTo>
                    <a:pt x="1072" y="121"/>
                    <a:pt x="1067" y="118"/>
                    <a:pt x="1062" y="116"/>
                  </a:cubicBezTo>
                  <a:cubicBezTo>
                    <a:pt x="1059" y="115"/>
                    <a:pt x="1055" y="113"/>
                    <a:pt x="1052" y="112"/>
                  </a:cubicBezTo>
                  <a:cubicBezTo>
                    <a:pt x="1051" y="112"/>
                    <a:pt x="1051" y="112"/>
                    <a:pt x="1051" y="112"/>
                  </a:cubicBezTo>
                  <a:cubicBezTo>
                    <a:pt x="1050" y="116"/>
                    <a:pt x="1046" y="119"/>
                    <a:pt x="1042" y="119"/>
                  </a:cubicBezTo>
                  <a:cubicBezTo>
                    <a:pt x="1037" y="119"/>
                    <a:pt x="1033" y="116"/>
                    <a:pt x="1032" y="112"/>
                  </a:cubicBezTo>
                  <a:cubicBezTo>
                    <a:pt x="841" y="112"/>
                    <a:pt x="841" y="112"/>
                    <a:pt x="841" y="112"/>
                  </a:cubicBezTo>
                  <a:cubicBezTo>
                    <a:pt x="840" y="119"/>
                    <a:pt x="834" y="125"/>
                    <a:pt x="826" y="125"/>
                  </a:cubicBezTo>
                  <a:cubicBezTo>
                    <a:pt x="818" y="125"/>
                    <a:pt x="811" y="119"/>
                    <a:pt x="810" y="112"/>
                  </a:cubicBezTo>
                  <a:cubicBezTo>
                    <a:pt x="795" y="112"/>
                    <a:pt x="795" y="112"/>
                    <a:pt x="795" y="112"/>
                  </a:cubicBezTo>
                  <a:cubicBezTo>
                    <a:pt x="794" y="114"/>
                    <a:pt x="792" y="116"/>
                    <a:pt x="790" y="117"/>
                  </a:cubicBezTo>
                  <a:cubicBezTo>
                    <a:pt x="787" y="119"/>
                    <a:pt x="784" y="118"/>
                    <a:pt x="782" y="117"/>
                  </a:cubicBezTo>
                  <a:cubicBezTo>
                    <a:pt x="778" y="116"/>
                    <a:pt x="775" y="115"/>
                    <a:pt x="773" y="113"/>
                  </a:cubicBezTo>
                  <a:cubicBezTo>
                    <a:pt x="770" y="111"/>
                    <a:pt x="767" y="110"/>
                    <a:pt x="764" y="108"/>
                  </a:cubicBezTo>
                  <a:cubicBezTo>
                    <a:pt x="759" y="107"/>
                    <a:pt x="754" y="107"/>
                    <a:pt x="749" y="107"/>
                  </a:cubicBezTo>
                  <a:cubicBezTo>
                    <a:pt x="749" y="108"/>
                    <a:pt x="749" y="108"/>
                    <a:pt x="749" y="108"/>
                  </a:cubicBezTo>
                  <a:cubicBezTo>
                    <a:pt x="752" y="108"/>
                    <a:pt x="754" y="110"/>
                    <a:pt x="756" y="111"/>
                  </a:cubicBezTo>
                  <a:cubicBezTo>
                    <a:pt x="759" y="113"/>
                    <a:pt x="761" y="115"/>
                    <a:pt x="763" y="117"/>
                  </a:cubicBezTo>
                  <a:cubicBezTo>
                    <a:pt x="764" y="119"/>
                    <a:pt x="766" y="122"/>
                    <a:pt x="764" y="125"/>
                  </a:cubicBezTo>
                  <a:cubicBezTo>
                    <a:pt x="763" y="127"/>
                    <a:pt x="759" y="129"/>
                    <a:pt x="756" y="129"/>
                  </a:cubicBezTo>
                  <a:cubicBezTo>
                    <a:pt x="752" y="129"/>
                    <a:pt x="749" y="127"/>
                    <a:pt x="747" y="125"/>
                  </a:cubicBezTo>
                  <a:cubicBezTo>
                    <a:pt x="744" y="122"/>
                    <a:pt x="741" y="119"/>
                    <a:pt x="737" y="118"/>
                  </a:cubicBezTo>
                  <a:cubicBezTo>
                    <a:pt x="728" y="115"/>
                    <a:pt x="719" y="124"/>
                    <a:pt x="715" y="132"/>
                  </a:cubicBezTo>
                  <a:cubicBezTo>
                    <a:pt x="715" y="132"/>
                    <a:pt x="715" y="132"/>
                    <a:pt x="715" y="132"/>
                  </a:cubicBezTo>
                  <a:cubicBezTo>
                    <a:pt x="721" y="129"/>
                    <a:pt x="730" y="127"/>
                    <a:pt x="736" y="130"/>
                  </a:cubicBezTo>
                  <a:cubicBezTo>
                    <a:pt x="748" y="136"/>
                    <a:pt x="745" y="151"/>
                    <a:pt x="729" y="154"/>
                  </a:cubicBezTo>
                  <a:cubicBezTo>
                    <a:pt x="725" y="155"/>
                    <a:pt x="721" y="156"/>
                    <a:pt x="717" y="157"/>
                  </a:cubicBezTo>
                  <a:cubicBezTo>
                    <a:pt x="715" y="158"/>
                    <a:pt x="712" y="159"/>
                    <a:pt x="710" y="161"/>
                  </a:cubicBezTo>
                  <a:cubicBezTo>
                    <a:pt x="709" y="162"/>
                    <a:pt x="707" y="164"/>
                    <a:pt x="707" y="166"/>
                  </a:cubicBezTo>
                  <a:cubicBezTo>
                    <a:pt x="705" y="158"/>
                    <a:pt x="704" y="150"/>
                    <a:pt x="705" y="143"/>
                  </a:cubicBezTo>
                  <a:cubicBezTo>
                    <a:pt x="706" y="135"/>
                    <a:pt x="710" y="127"/>
                    <a:pt x="715" y="121"/>
                  </a:cubicBezTo>
                  <a:cubicBezTo>
                    <a:pt x="727" y="108"/>
                    <a:pt x="746" y="107"/>
                    <a:pt x="762" y="99"/>
                  </a:cubicBezTo>
                  <a:cubicBezTo>
                    <a:pt x="770" y="95"/>
                    <a:pt x="778" y="88"/>
                    <a:pt x="783" y="80"/>
                  </a:cubicBezTo>
                  <a:cubicBezTo>
                    <a:pt x="789" y="72"/>
                    <a:pt x="793" y="62"/>
                    <a:pt x="793" y="52"/>
                  </a:cubicBezTo>
                  <a:cubicBezTo>
                    <a:pt x="798" y="60"/>
                    <a:pt x="800" y="70"/>
                    <a:pt x="796" y="78"/>
                  </a:cubicBezTo>
                  <a:cubicBezTo>
                    <a:pt x="795" y="83"/>
                    <a:pt x="792" y="86"/>
                    <a:pt x="788" y="89"/>
                  </a:cubicBezTo>
                  <a:cubicBezTo>
                    <a:pt x="783" y="93"/>
                    <a:pt x="778" y="95"/>
                    <a:pt x="772" y="97"/>
                  </a:cubicBezTo>
                  <a:cubicBezTo>
                    <a:pt x="772" y="97"/>
                    <a:pt x="772" y="97"/>
                    <a:pt x="772" y="97"/>
                  </a:cubicBezTo>
                  <a:cubicBezTo>
                    <a:pt x="775" y="97"/>
                    <a:pt x="778" y="97"/>
                    <a:pt x="782" y="98"/>
                  </a:cubicBezTo>
                  <a:cubicBezTo>
                    <a:pt x="785" y="98"/>
                    <a:pt x="788" y="99"/>
                    <a:pt x="791" y="101"/>
                  </a:cubicBezTo>
                  <a:close/>
                  <a:moveTo>
                    <a:pt x="126" y="94"/>
                  </a:moveTo>
                  <a:cubicBezTo>
                    <a:pt x="120" y="90"/>
                    <a:pt x="112" y="87"/>
                    <a:pt x="104" y="87"/>
                  </a:cubicBezTo>
                  <a:cubicBezTo>
                    <a:pt x="86" y="87"/>
                    <a:pt x="72" y="100"/>
                    <a:pt x="56" y="106"/>
                  </a:cubicBezTo>
                  <a:cubicBezTo>
                    <a:pt x="47" y="109"/>
                    <a:pt x="37" y="110"/>
                    <a:pt x="27" y="108"/>
                  </a:cubicBezTo>
                  <a:cubicBezTo>
                    <a:pt x="17" y="107"/>
                    <a:pt x="8" y="103"/>
                    <a:pt x="0" y="96"/>
                  </a:cubicBezTo>
                  <a:cubicBezTo>
                    <a:pt x="2" y="105"/>
                    <a:pt x="8" y="113"/>
                    <a:pt x="17" y="117"/>
                  </a:cubicBezTo>
                  <a:cubicBezTo>
                    <a:pt x="21" y="118"/>
                    <a:pt x="26" y="119"/>
                    <a:pt x="30" y="118"/>
                  </a:cubicBezTo>
                  <a:cubicBezTo>
                    <a:pt x="36" y="117"/>
                    <a:pt x="42" y="114"/>
                    <a:pt x="47" y="112"/>
                  </a:cubicBezTo>
                  <a:cubicBezTo>
                    <a:pt x="47" y="112"/>
                    <a:pt x="47" y="112"/>
                    <a:pt x="47" y="112"/>
                  </a:cubicBezTo>
                  <a:cubicBezTo>
                    <a:pt x="45" y="114"/>
                    <a:pt x="43" y="117"/>
                    <a:pt x="41" y="119"/>
                  </a:cubicBezTo>
                  <a:cubicBezTo>
                    <a:pt x="39" y="122"/>
                    <a:pt x="38" y="125"/>
                    <a:pt x="37" y="128"/>
                  </a:cubicBezTo>
                  <a:cubicBezTo>
                    <a:pt x="36" y="136"/>
                    <a:pt x="43" y="141"/>
                    <a:pt x="49" y="139"/>
                  </a:cubicBezTo>
                  <a:cubicBezTo>
                    <a:pt x="52" y="138"/>
                    <a:pt x="54" y="135"/>
                    <a:pt x="55" y="133"/>
                  </a:cubicBezTo>
                  <a:cubicBezTo>
                    <a:pt x="57" y="130"/>
                    <a:pt x="58" y="126"/>
                    <a:pt x="58" y="123"/>
                  </a:cubicBezTo>
                  <a:cubicBezTo>
                    <a:pt x="59" y="120"/>
                    <a:pt x="60" y="117"/>
                    <a:pt x="61" y="114"/>
                  </a:cubicBezTo>
                  <a:cubicBezTo>
                    <a:pt x="63" y="109"/>
                    <a:pt x="66" y="105"/>
                    <a:pt x="70" y="102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69" y="105"/>
                    <a:pt x="68" y="107"/>
                    <a:pt x="68" y="110"/>
                  </a:cubicBezTo>
                  <a:cubicBezTo>
                    <a:pt x="68" y="113"/>
                    <a:pt x="67" y="116"/>
                    <a:pt x="68" y="119"/>
                  </a:cubicBezTo>
                  <a:cubicBezTo>
                    <a:pt x="69" y="122"/>
                    <a:pt x="70" y="124"/>
                    <a:pt x="72" y="125"/>
                  </a:cubicBezTo>
                  <a:cubicBezTo>
                    <a:pt x="75" y="126"/>
                    <a:pt x="79" y="124"/>
                    <a:pt x="81" y="122"/>
                  </a:cubicBezTo>
                  <a:cubicBezTo>
                    <a:pt x="84" y="120"/>
                    <a:pt x="84" y="116"/>
                    <a:pt x="85" y="112"/>
                  </a:cubicBezTo>
                  <a:cubicBezTo>
                    <a:pt x="85" y="108"/>
                    <a:pt x="85" y="104"/>
                    <a:pt x="86" y="101"/>
                  </a:cubicBezTo>
                  <a:cubicBezTo>
                    <a:pt x="91" y="92"/>
                    <a:pt x="103" y="91"/>
                    <a:pt x="111" y="94"/>
                  </a:cubicBezTo>
                  <a:cubicBezTo>
                    <a:pt x="111" y="95"/>
                    <a:pt x="111" y="95"/>
                    <a:pt x="111" y="95"/>
                  </a:cubicBezTo>
                  <a:cubicBezTo>
                    <a:pt x="105" y="97"/>
                    <a:pt x="98" y="102"/>
                    <a:pt x="96" y="108"/>
                  </a:cubicBezTo>
                  <a:cubicBezTo>
                    <a:pt x="92" y="121"/>
                    <a:pt x="105" y="129"/>
                    <a:pt x="118" y="119"/>
                  </a:cubicBezTo>
                  <a:cubicBezTo>
                    <a:pt x="122" y="117"/>
                    <a:pt x="125" y="115"/>
                    <a:pt x="128" y="113"/>
                  </a:cubicBezTo>
                  <a:cubicBezTo>
                    <a:pt x="131" y="112"/>
                    <a:pt x="133" y="111"/>
                    <a:pt x="136" y="111"/>
                  </a:cubicBezTo>
                  <a:cubicBezTo>
                    <a:pt x="136" y="111"/>
                    <a:pt x="137" y="110"/>
                    <a:pt x="137" y="111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38" y="116"/>
                    <a:pt x="142" y="119"/>
                    <a:pt x="147" y="119"/>
                  </a:cubicBezTo>
                  <a:cubicBezTo>
                    <a:pt x="151" y="119"/>
                    <a:pt x="155" y="116"/>
                    <a:pt x="156" y="112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3" y="114"/>
                    <a:pt x="164" y="116"/>
                    <a:pt x="166" y="117"/>
                  </a:cubicBezTo>
                  <a:cubicBezTo>
                    <a:pt x="169" y="120"/>
                    <a:pt x="174" y="121"/>
                    <a:pt x="178" y="121"/>
                  </a:cubicBezTo>
                  <a:cubicBezTo>
                    <a:pt x="183" y="121"/>
                    <a:pt x="188" y="118"/>
                    <a:pt x="193" y="116"/>
                  </a:cubicBezTo>
                  <a:cubicBezTo>
                    <a:pt x="197" y="115"/>
                    <a:pt x="200" y="113"/>
                    <a:pt x="204" y="112"/>
                  </a:cubicBezTo>
                  <a:cubicBezTo>
                    <a:pt x="204" y="112"/>
                    <a:pt x="204" y="112"/>
                    <a:pt x="204" y="112"/>
                  </a:cubicBezTo>
                  <a:cubicBezTo>
                    <a:pt x="205" y="116"/>
                    <a:pt x="209" y="119"/>
                    <a:pt x="214" y="119"/>
                  </a:cubicBezTo>
                  <a:cubicBezTo>
                    <a:pt x="218" y="119"/>
                    <a:pt x="222" y="116"/>
                    <a:pt x="223" y="112"/>
                  </a:cubicBezTo>
                  <a:cubicBezTo>
                    <a:pt x="414" y="112"/>
                    <a:pt x="414" y="112"/>
                    <a:pt x="414" y="112"/>
                  </a:cubicBezTo>
                  <a:cubicBezTo>
                    <a:pt x="415" y="119"/>
                    <a:pt x="422" y="125"/>
                    <a:pt x="430" y="125"/>
                  </a:cubicBezTo>
                  <a:cubicBezTo>
                    <a:pt x="438" y="125"/>
                    <a:pt x="444" y="119"/>
                    <a:pt x="445" y="112"/>
                  </a:cubicBezTo>
                  <a:cubicBezTo>
                    <a:pt x="461" y="112"/>
                    <a:pt x="461" y="112"/>
                    <a:pt x="461" y="112"/>
                  </a:cubicBezTo>
                  <a:cubicBezTo>
                    <a:pt x="461" y="114"/>
                    <a:pt x="463" y="116"/>
                    <a:pt x="465" y="117"/>
                  </a:cubicBezTo>
                  <a:cubicBezTo>
                    <a:pt x="468" y="119"/>
                    <a:pt x="471" y="118"/>
                    <a:pt x="474" y="117"/>
                  </a:cubicBezTo>
                  <a:cubicBezTo>
                    <a:pt x="477" y="116"/>
                    <a:pt x="480" y="115"/>
                    <a:pt x="483" y="113"/>
                  </a:cubicBezTo>
                  <a:cubicBezTo>
                    <a:pt x="486" y="111"/>
                    <a:pt x="488" y="110"/>
                    <a:pt x="491" y="108"/>
                  </a:cubicBezTo>
                  <a:cubicBezTo>
                    <a:pt x="496" y="107"/>
                    <a:pt x="501" y="107"/>
                    <a:pt x="506" y="107"/>
                  </a:cubicBezTo>
                  <a:cubicBezTo>
                    <a:pt x="506" y="108"/>
                    <a:pt x="506" y="108"/>
                    <a:pt x="506" y="108"/>
                  </a:cubicBezTo>
                  <a:cubicBezTo>
                    <a:pt x="504" y="108"/>
                    <a:pt x="501" y="110"/>
                    <a:pt x="499" y="111"/>
                  </a:cubicBezTo>
                  <a:cubicBezTo>
                    <a:pt x="496" y="113"/>
                    <a:pt x="494" y="115"/>
                    <a:pt x="492" y="117"/>
                  </a:cubicBezTo>
                  <a:cubicBezTo>
                    <a:pt x="491" y="119"/>
                    <a:pt x="490" y="122"/>
                    <a:pt x="491" y="125"/>
                  </a:cubicBezTo>
                  <a:cubicBezTo>
                    <a:pt x="492" y="127"/>
                    <a:pt x="496" y="129"/>
                    <a:pt x="499" y="129"/>
                  </a:cubicBezTo>
                  <a:cubicBezTo>
                    <a:pt x="503" y="129"/>
                    <a:pt x="506" y="127"/>
                    <a:pt x="509" y="125"/>
                  </a:cubicBezTo>
                  <a:cubicBezTo>
                    <a:pt x="512" y="122"/>
                    <a:pt x="515" y="119"/>
                    <a:pt x="518" y="118"/>
                  </a:cubicBezTo>
                  <a:cubicBezTo>
                    <a:pt x="528" y="115"/>
                    <a:pt x="536" y="124"/>
                    <a:pt x="540" y="132"/>
                  </a:cubicBezTo>
                  <a:cubicBezTo>
                    <a:pt x="540" y="132"/>
                    <a:pt x="540" y="132"/>
                    <a:pt x="540" y="132"/>
                  </a:cubicBezTo>
                  <a:cubicBezTo>
                    <a:pt x="534" y="129"/>
                    <a:pt x="526" y="127"/>
                    <a:pt x="520" y="130"/>
                  </a:cubicBezTo>
                  <a:cubicBezTo>
                    <a:pt x="508" y="136"/>
                    <a:pt x="510" y="151"/>
                    <a:pt x="527" y="154"/>
                  </a:cubicBezTo>
                  <a:cubicBezTo>
                    <a:pt x="530" y="155"/>
                    <a:pt x="535" y="156"/>
                    <a:pt x="538" y="157"/>
                  </a:cubicBezTo>
                  <a:cubicBezTo>
                    <a:pt x="541" y="158"/>
                    <a:pt x="543" y="159"/>
                    <a:pt x="545" y="161"/>
                  </a:cubicBezTo>
                  <a:cubicBezTo>
                    <a:pt x="547" y="162"/>
                    <a:pt x="548" y="164"/>
                    <a:pt x="549" y="166"/>
                  </a:cubicBezTo>
                  <a:cubicBezTo>
                    <a:pt x="551" y="158"/>
                    <a:pt x="551" y="150"/>
                    <a:pt x="550" y="143"/>
                  </a:cubicBezTo>
                  <a:cubicBezTo>
                    <a:pt x="549" y="135"/>
                    <a:pt x="545" y="127"/>
                    <a:pt x="540" y="121"/>
                  </a:cubicBezTo>
                  <a:cubicBezTo>
                    <a:pt x="528" y="108"/>
                    <a:pt x="509" y="107"/>
                    <a:pt x="494" y="99"/>
                  </a:cubicBezTo>
                  <a:cubicBezTo>
                    <a:pt x="485" y="95"/>
                    <a:pt x="477" y="88"/>
                    <a:pt x="472" y="80"/>
                  </a:cubicBezTo>
                  <a:cubicBezTo>
                    <a:pt x="466" y="72"/>
                    <a:pt x="462" y="62"/>
                    <a:pt x="462" y="52"/>
                  </a:cubicBezTo>
                  <a:cubicBezTo>
                    <a:pt x="457" y="60"/>
                    <a:pt x="455" y="70"/>
                    <a:pt x="459" y="78"/>
                  </a:cubicBezTo>
                  <a:cubicBezTo>
                    <a:pt x="461" y="83"/>
                    <a:pt x="464" y="86"/>
                    <a:pt x="467" y="89"/>
                  </a:cubicBezTo>
                  <a:cubicBezTo>
                    <a:pt x="472" y="93"/>
                    <a:pt x="478" y="95"/>
                    <a:pt x="483" y="97"/>
                  </a:cubicBezTo>
                  <a:cubicBezTo>
                    <a:pt x="483" y="97"/>
                    <a:pt x="483" y="97"/>
                    <a:pt x="483" y="97"/>
                  </a:cubicBezTo>
                  <a:cubicBezTo>
                    <a:pt x="480" y="97"/>
                    <a:pt x="477" y="97"/>
                    <a:pt x="474" y="98"/>
                  </a:cubicBezTo>
                  <a:cubicBezTo>
                    <a:pt x="470" y="98"/>
                    <a:pt x="467" y="99"/>
                    <a:pt x="464" y="101"/>
                  </a:cubicBezTo>
                  <a:cubicBezTo>
                    <a:pt x="462" y="103"/>
                    <a:pt x="461" y="105"/>
                    <a:pt x="461" y="107"/>
                  </a:cubicBezTo>
                  <a:cubicBezTo>
                    <a:pt x="445" y="107"/>
                    <a:pt x="445" y="107"/>
                    <a:pt x="445" y="107"/>
                  </a:cubicBezTo>
                  <a:cubicBezTo>
                    <a:pt x="445" y="107"/>
                    <a:pt x="445" y="106"/>
                    <a:pt x="445" y="105"/>
                  </a:cubicBezTo>
                  <a:cubicBezTo>
                    <a:pt x="443" y="99"/>
                    <a:pt x="437" y="94"/>
                    <a:pt x="430" y="94"/>
                  </a:cubicBezTo>
                  <a:cubicBezTo>
                    <a:pt x="422" y="94"/>
                    <a:pt x="416" y="99"/>
                    <a:pt x="414" y="105"/>
                  </a:cubicBezTo>
                  <a:cubicBezTo>
                    <a:pt x="414" y="106"/>
                    <a:pt x="414" y="107"/>
                    <a:pt x="414" y="107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2" y="103"/>
                    <a:pt x="218" y="100"/>
                    <a:pt x="214" y="100"/>
                  </a:cubicBezTo>
                  <a:cubicBezTo>
                    <a:pt x="209" y="100"/>
                    <a:pt x="205" y="103"/>
                    <a:pt x="204" y="107"/>
                  </a:cubicBezTo>
                  <a:cubicBezTo>
                    <a:pt x="204" y="107"/>
                    <a:pt x="204" y="107"/>
                    <a:pt x="204" y="107"/>
                  </a:cubicBezTo>
                  <a:cubicBezTo>
                    <a:pt x="200" y="106"/>
                    <a:pt x="197" y="104"/>
                    <a:pt x="193" y="103"/>
                  </a:cubicBezTo>
                  <a:cubicBezTo>
                    <a:pt x="188" y="100"/>
                    <a:pt x="183" y="98"/>
                    <a:pt x="178" y="98"/>
                  </a:cubicBezTo>
                  <a:cubicBezTo>
                    <a:pt x="174" y="98"/>
                    <a:pt x="169" y="99"/>
                    <a:pt x="166" y="102"/>
                  </a:cubicBezTo>
                  <a:cubicBezTo>
                    <a:pt x="165" y="103"/>
                    <a:pt x="163" y="105"/>
                    <a:pt x="162" y="107"/>
                  </a:cubicBezTo>
                  <a:cubicBezTo>
                    <a:pt x="156" y="107"/>
                    <a:pt x="156" y="107"/>
                    <a:pt x="156" y="107"/>
                  </a:cubicBezTo>
                  <a:cubicBezTo>
                    <a:pt x="155" y="103"/>
                    <a:pt x="151" y="100"/>
                    <a:pt x="147" y="100"/>
                  </a:cubicBezTo>
                  <a:cubicBezTo>
                    <a:pt x="143" y="100"/>
                    <a:pt x="139" y="102"/>
                    <a:pt x="138" y="105"/>
                  </a:cubicBezTo>
                  <a:cubicBezTo>
                    <a:pt x="134" y="101"/>
                    <a:pt x="131" y="97"/>
                    <a:pt x="126" y="94"/>
                  </a:cubicBezTo>
                  <a:close/>
                  <a:moveTo>
                    <a:pt x="634" y="202"/>
                  </a:moveTo>
                  <a:cubicBezTo>
                    <a:pt x="632" y="197"/>
                    <a:pt x="629" y="191"/>
                    <a:pt x="628" y="186"/>
                  </a:cubicBezTo>
                  <a:cubicBezTo>
                    <a:pt x="626" y="191"/>
                    <a:pt x="623" y="197"/>
                    <a:pt x="621" y="202"/>
                  </a:cubicBezTo>
                  <a:cubicBezTo>
                    <a:pt x="619" y="207"/>
                    <a:pt x="616" y="212"/>
                    <a:pt x="616" y="218"/>
                  </a:cubicBezTo>
                  <a:cubicBezTo>
                    <a:pt x="616" y="222"/>
                    <a:pt x="617" y="226"/>
                    <a:pt x="620" y="229"/>
                  </a:cubicBezTo>
                  <a:cubicBezTo>
                    <a:pt x="622" y="231"/>
                    <a:pt x="625" y="233"/>
                    <a:pt x="628" y="234"/>
                  </a:cubicBezTo>
                  <a:cubicBezTo>
                    <a:pt x="631" y="233"/>
                    <a:pt x="633" y="231"/>
                    <a:pt x="635" y="229"/>
                  </a:cubicBezTo>
                  <a:cubicBezTo>
                    <a:pt x="638" y="226"/>
                    <a:pt x="639" y="222"/>
                    <a:pt x="639" y="218"/>
                  </a:cubicBezTo>
                  <a:cubicBezTo>
                    <a:pt x="639" y="212"/>
                    <a:pt x="637" y="207"/>
                    <a:pt x="634" y="202"/>
                  </a:cubicBezTo>
                  <a:close/>
                  <a:moveTo>
                    <a:pt x="621" y="50"/>
                  </a:moveTo>
                  <a:cubicBezTo>
                    <a:pt x="623" y="55"/>
                    <a:pt x="626" y="61"/>
                    <a:pt x="628" y="67"/>
                  </a:cubicBezTo>
                  <a:cubicBezTo>
                    <a:pt x="629" y="61"/>
                    <a:pt x="632" y="55"/>
                    <a:pt x="634" y="50"/>
                  </a:cubicBezTo>
                  <a:cubicBezTo>
                    <a:pt x="637" y="45"/>
                    <a:pt x="639" y="40"/>
                    <a:pt x="639" y="35"/>
                  </a:cubicBezTo>
                  <a:cubicBezTo>
                    <a:pt x="639" y="30"/>
                    <a:pt x="638" y="26"/>
                    <a:pt x="635" y="23"/>
                  </a:cubicBezTo>
                  <a:cubicBezTo>
                    <a:pt x="633" y="21"/>
                    <a:pt x="631" y="19"/>
                    <a:pt x="628" y="18"/>
                  </a:cubicBezTo>
                  <a:cubicBezTo>
                    <a:pt x="625" y="19"/>
                    <a:pt x="622" y="21"/>
                    <a:pt x="620" y="23"/>
                  </a:cubicBezTo>
                  <a:cubicBezTo>
                    <a:pt x="617" y="26"/>
                    <a:pt x="616" y="30"/>
                    <a:pt x="616" y="35"/>
                  </a:cubicBezTo>
                  <a:cubicBezTo>
                    <a:pt x="616" y="40"/>
                    <a:pt x="619" y="45"/>
                    <a:pt x="621" y="50"/>
                  </a:cubicBezTo>
                  <a:close/>
                  <a:moveTo>
                    <a:pt x="586" y="94"/>
                  </a:moveTo>
                  <a:cubicBezTo>
                    <a:pt x="578" y="106"/>
                    <a:pt x="597" y="112"/>
                    <a:pt x="605" y="117"/>
                  </a:cubicBezTo>
                  <a:cubicBezTo>
                    <a:pt x="622" y="128"/>
                    <a:pt x="623" y="144"/>
                    <a:pt x="610" y="161"/>
                  </a:cubicBezTo>
                  <a:cubicBezTo>
                    <a:pt x="621" y="157"/>
                    <a:pt x="626" y="141"/>
                    <a:pt x="628" y="129"/>
                  </a:cubicBezTo>
                  <a:cubicBezTo>
                    <a:pt x="629" y="141"/>
                    <a:pt x="634" y="157"/>
                    <a:pt x="646" y="161"/>
                  </a:cubicBezTo>
                  <a:cubicBezTo>
                    <a:pt x="633" y="144"/>
                    <a:pt x="633" y="128"/>
                    <a:pt x="651" y="117"/>
                  </a:cubicBezTo>
                  <a:cubicBezTo>
                    <a:pt x="658" y="112"/>
                    <a:pt x="677" y="106"/>
                    <a:pt x="669" y="94"/>
                  </a:cubicBezTo>
                  <a:cubicBezTo>
                    <a:pt x="664" y="87"/>
                    <a:pt x="652" y="87"/>
                    <a:pt x="649" y="96"/>
                  </a:cubicBezTo>
                  <a:cubicBezTo>
                    <a:pt x="648" y="98"/>
                    <a:pt x="646" y="99"/>
                    <a:pt x="646" y="98"/>
                  </a:cubicBezTo>
                  <a:cubicBezTo>
                    <a:pt x="649" y="83"/>
                    <a:pt x="657" y="71"/>
                    <a:pt x="669" y="62"/>
                  </a:cubicBezTo>
                  <a:cubicBezTo>
                    <a:pt x="690" y="45"/>
                    <a:pt x="703" y="62"/>
                    <a:pt x="697" y="69"/>
                  </a:cubicBezTo>
                  <a:cubicBezTo>
                    <a:pt x="696" y="69"/>
                    <a:pt x="695" y="70"/>
                    <a:pt x="694" y="69"/>
                  </a:cubicBezTo>
                  <a:cubicBezTo>
                    <a:pt x="692" y="67"/>
                    <a:pt x="689" y="66"/>
                    <a:pt x="687" y="67"/>
                  </a:cubicBezTo>
                  <a:cubicBezTo>
                    <a:pt x="683" y="69"/>
                    <a:pt x="681" y="73"/>
                    <a:pt x="683" y="76"/>
                  </a:cubicBezTo>
                  <a:cubicBezTo>
                    <a:pt x="685" y="84"/>
                    <a:pt x="695" y="83"/>
                    <a:pt x="701" y="79"/>
                  </a:cubicBezTo>
                  <a:cubicBezTo>
                    <a:pt x="707" y="75"/>
                    <a:pt x="710" y="69"/>
                    <a:pt x="710" y="63"/>
                  </a:cubicBezTo>
                  <a:cubicBezTo>
                    <a:pt x="711" y="52"/>
                    <a:pt x="699" y="44"/>
                    <a:pt x="688" y="45"/>
                  </a:cubicBezTo>
                  <a:cubicBezTo>
                    <a:pt x="677" y="46"/>
                    <a:pt x="667" y="54"/>
                    <a:pt x="659" y="61"/>
                  </a:cubicBezTo>
                  <a:cubicBezTo>
                    <a:pt x="657" y="62"/>
                    <a:pt x="659" y="59"/>
                    <a:pt x="659" y="59"/>
                  </a:cubicBezTo>
                  <a:cubicBezTo>
                    <a:pt x="667" y="50"/>
                    <a:pt x="674" y="40"/>
                    <a:pt x="673" y="28"/>
                  </a:cubicBezTo>
                  <a:cubicBezTo>
                    <a:pt x="672" y="8"/>
                    <a:pt x="645" y="0"/>
                    <a:pt x="628" y="1"/>
                  </a:cubicBezTo>
                  <a:cubicBezTo>
                    <a:pt x="611" y="0"/>
                    <a:pt x="583" y="8"/>
                    <a:pt x="582" y="28"/>
                  </a:cubicBezTo>
                  <a:cubicBezTo>
                    <a:pt x="581" y="40"/>
                    <a:pt x="589" y="50"/>
                    <a:pt x="596" y="59"/>
                  </a:cubicBezTo>
                  <a:cubicBezTo>
                    <a:pt x="596" y="59"/>
                    <a:pt x="598" y="62"/>
                    <a:pt x="597" y="61"/>
                  </a:cubicBezTo>
                  <a:cubicBezTo>
                    <a:pt x="588" y="54"/>
                    <a:pt x="578" y="46"/>
                    <a:pt x="567" y="45"/>
                  </a:cubicBezTo>
                  <a:cubicBezTo>
                    <a:pt x="557" y="44"/>
                    <a:pt x="545" y="52"/>
                    <a:pt x="545" y="63"/>
                  </a:cubicBezTo>
                  <a:cubicBezTo>
                    <a:pt x="545" y="69"/>
                    <a:pt x="549" y="75"/>
                    <a:pt x="554" y="79"/>
                  </a:cubicBezTo>
                  <a:cubicBezTo>
                    <a:pt x="560" y="83"/>
                    <a:pt x="570" y="84"/>
                    <a:pt x="573" y="76"/>
                  </a:cubicBezTo>
                  <a:cubicBezTo>
                    <a:pt x="574" y="73"/>
                    <a:pt x="572" y="69"/>
                    <a:pt x="569" y="67"/>
                  </a:cubicBezTo>
                  <a:cubicBezTo>
                    <a:pt x="566" y="66"/>
                    <a:pt x="563" y="67"/>
                    <a:pt x="561" y="69"/>
                  </a:cubicBezTo>
                  <a:cubicBezTo>
                    <a:pt x="561" y="70"/>
                    <a:pt x="559" y="69"/>
                    <a:pt x="559" y="69"/>
                  </a:cubicBezTo>
                  <a:cubicBezTo>
                    <a:pt x="552" y="62"/>
                    <a:pt x="566" y="45"/>
                    <a:pt x="586" y="62"/>
                  </a:cubicBezTo>
                  <a:cubicBezTo>
                    <a:pt x="598" y="71"/>
                    <a:pt x="606" y="83"/>
                    <a:pt x="609" y="98"/>
                  </a:cubicBezTo>
                  <a:cubicBezTo>
                    <a:pt x="610" y="99"/>
                    <a:pt x="607" y="98"/>
                    <a:pt x="607" y="96"/>
                  </a:cubicBezTo>
                  <a:cubicBezTo>
                    <a:pt x="603" y="87"/>
                    <a:pt x="591" y="87"/>
                    <a:pt x="586" y="94"/>
                  </a:cubicBezTo>
                  <a:close/>
                  <a:moveTo>
                    <a:pt x="611" y="73"/>
                  </a:moveTo>
                  <a:cubicBezTo>
                    <a:pt x="606" y="62"/>
                    <a:pt x="601" y="51"/>
                    <a:pt x="600" y="39"/>
                  </a:cubicBezTo>
                  <a:cubicBezTo>
                    <a:pt x="600" y="22"/>
                    <a:pt x="611" y="6"/>
                    <a:pt x="628" y="2"/>
                  </a:cubicBezTo>
                  <a:cubicBezTo>
                    <a:pt x="645" y="6"/>
                    <a:pt x="656" y="22"/>
                    <a:pt x="655" y="39"/>
                  </a:cubicBezTo>
                  <a:cubicBezTo>
                    <a:pt x="654" y="51"/>
                    <a:pt x="649" y="62"/>
                    <a:pt x="645" y="73"/>
                  </a:cubicBezTo>
                  <a:cubicBezTo>
                    <a:pt x="638" y="88"/>
                    <a:pt x="629" y="103"/>
                    <a:pt x="628" y="121"/>
                  </a:cubicBezTo>
                  <a:cubicBezTo>
                    <a:pt x="626" y="103"/>
                    <a:pt x="618" y="88"/>
                    <a:pt x="611" y="73"/>
                  </a:cubicBezTo>
                  <a:close/>
                  <a:moveTo>
                    <a:pt x="518" y="91"/>
                  </a:moveTo>
                  <a:cubicBezTo>
                    <a:pt x="526" y="87"/>
                    <a:pt x="536" y="87"/>
                    <a:pt x="544" y="93"/>
                  </a:cubicBezTo>
                  <a:cubicBezTo>
                    <a:pt x="548" y="96"/>
                    <a:pt x="551" y="99"/>
                    <a:pt x="553" y="103"/>
                  </a:cubicBezTo>
                  <a:cubicBezTo>
                    <a:pt x="555" y="109"/>
                    <a:pt x="556" y="115"/>
                    <a:pt x="557" y="121"/>
                  </a:cubicBezTo>
                  <a:cubicBezTo>
                    <a:pt x="557" y="121"/>
                    <a:pt x="557" y="121"/>
                    <a:pt x="557" y="121"/>
                  </a:cubicBezTo>
                  <a:cubicBezTo>
                    <a:pt x="558" y="117"/>
                    <a:pt x="559" y="114"/>
                    <a:pt x="560" y="112"/>
                  </a:cubicBezTo>
                  <a:cubicBezTo>
                    <a:pt x="561" y="108"/>
                    <a:pt x="563" y="105"/>
                    <a:pt x="565" y="103"/>
                  </a:cubicBezTo>
                  <a:cubicBezTo>
                    <a:pt x="571" y="98"/>
                    <a:pt x="579" y="101"/>
                    <a:pt x="581" y="107"/>
                  </a:cubicBezTo>
                  <a:cubicBezTo>
                    <a:pt x="581" y="110"/>
                    <a:pt x="580" y="113"/>
                    <a:pt x="579" y="116"/>
                  </a:cubicBezTo>
                  <a:cubicBezTo>
                    <a:pt x="577" y="118"/>
                    <a:pt x="575" y="121"/>
                    <a:pt x="573" y="123"/>
                  </a:cubicBezTo>
                  <a:cubicBezTo>
                    <a:pt x="571" y="126"/>
                    <a:pt x="568" y="128"/>
                    <a:pt x="566" y="131"/>
                  </a:cubicBezTo>
                  <a:cubicBezTo>
                    <a:pt x="564" y="135"/>
                    <a:pt x="563" y="140"/>
                    <a:pt x="562" y="145"/>
                  </a:cubicBezTo>
                  <a:cubicBezTo>
                    <a:pt x="563" y="145"/>
                    <a:pt x="563" y="145"/>
                    <a:pt x="563" y="145"/>
                  </a:cubicBezTo>
                  <a:cubicBezTo>
                    <a:pt x="564" y="143"/>
                    <a:pt x="566" y="141"/>
                    <a:pt x="568" y="139"/>
                  </a:cubicBezTo>
                  <a:cubicBezTo>
                    <a:pt x="570" y="137"/>
                    <a:pt x="572" y="135"/>
                    <a:pt x="575" y="134"/>
                  </a:cubicBezTo>
                  <a:cubicBezTo>
                    <a:pt x="577" y="133"/>
                    <a:pt x="580" y="132"/>
                    <a:pt x="582" y="134"/>
                  </a:cubicBezTo>
                  <a:cubicBezTo>
                    <a:pt x="585" y="136"/>
                    <a:pt x="586" y="140"/>
                    <a:pt x="585" y="143"/>
                  </a:cubicBezTo>
                  <a:cubicBezTo>
                    <a:pt x="585" y="147"/>
                    <a:pt x="581" y="149"/>
                    <a:pt x="579" y="151"/>
                  </a:cubicBezTo>
                  <a:cubicBezTo>
                    <a:pt x="576" y="154"/>
                    <a:pt x="572" y="156"/>
                    <a:pt x="570" y="159"/>
                  </a:cubicBezTo>
                  <a:cubicBezTo>
                    <a:pt x="565" y="168"/>
                    <a:pt x="572" y="178"/>
                    <a:pt x="579" y="184"/>
                  </a:cubicBezTo>
                  <a:cubicBezTo>
                    <a:pt x="579" y="183"/>
                    <a:pt x="579" y="183"/>
                    <a:pt x="579" y="183"/>
                  </a:cubicBezTo>
                  <a:cubicBezTo>
                    <a:pt x="578" y="177"/>
                    <a:pt x="577" y="168"/>
                    <a:pt x="582" y="163"/>
                  </a:cubicBezTo>
                  <a:cubicBezTo>
                    <a:pt x="590" y="153"/>
                    <a:pt x="604" y="158"/>
                    <a:pt x="604" y="175"/>
                  </a:cubicBezTo>
                  <a:cubicBezTo>
                    <a:pt x="604" y="179"/>
                    <a:pt x="603" y="183"/>
                    <a:pt x="604" y="187"/>
                  </a:cubicBezTo>
                  <a:cubicBezTo>
                    <a:pt x="604" y="190"/>
                    <a:pt x="605" y="192"/>
                    <a:pt x="606" y="194"/>
                  </a:cubicBezTo>
                  <a:cubicBezTo>
                    <a:pt x="608" y="196"/>
                    <a:pt x="609" y="198"/>
                    <a:pt x="611" y="199"/>
                  </a:cubicBezTo>
                  <a:cubicBezTo>
                    <a:pt x="603" y="199"/>
                    <a:pt x="595" y="199"/>
                    <a:pt x="588" y="196"/>
                  </a:cubicBezTo>
                  <a:cubicBezTo>
                    <a:pt x="580" y="193"/>
                    <a:pt x="574" y="188"/>
                    <a:pt x="569" y="181"/>
                  </a:cubicBezTo>
                  <a:cubicBezTo>
                    <a:pt x="559" y="167"/>
                    <a:pt x="562" y="148"/>
                    <a:pt x="557" y="131"/>
                  </a:cubicBezTo>
                  <a:cubicBezTo>
                    <a:pt x="555" y="122"/>
                    <a:pt x="550" y="113"/>
                    <a:pt x="543" y="106"/>
                  </a:cubicBezTo>
                  <a:cubicBezTo>
                    <a:pt x="536" y="99"/>
                    <a:pt x="528" y="93"/>
                    <a:pt x="518" y="91"/>
                  </a:cubicBezTo>
                  <a:close/>
                  <a:moveTo>
                    <a:pt x="737" y="91"/>
                  </a:moveTo>
                  <a:cubicBezTo>
                    <a:pt x="729" y="87"/>
                    <a:pt x="719" y="87"/>
                    <a:pt x="711" y="93"/>
                  </a:cubicBezTo>
                  <a:cubicBezTo>
                    <a:pt x="708" y="96"/>
                    <a:pt x="705" y="99"/>
                    <a:pt x="703" y="103"/>
                  </a:cubicBezTo>
                  <a:cubicBezTo>
                    <a:pt x="700" y="109"/>
                    <a:pt x="699" y="115"/>
                    <a:pt x="699" y="121"/>
                  </a:cubicBezTo>
                  <a:cubicBezTo>
                    <a:pt x="698" y="121"/>
                    <a:pt x="698" y="121"/>
                    <a:pt x="698" y="121"/>
                  </a:cubicBezTo>
                  <a:cubicBezTo>
                    <a:pt x="698" y="117"/>
                    <a:pt x="697" y="114"/>
                    <a:pt x="695" y="112"/>
                  </a:cubicBezTo>
                  <a:cubicBezTo>
                    <a:pt x="694" y="108"/>
                    <a:pt x="692" y="105"/>
                    <a:pt x="690" y="103"/>
                  </a:cubicBezTo>
                  <a:cubicBezTo>
                    <a:pt x="685" y="98"/>
                    <a:pt x="676" y="101"/>
                    <a:pt x="675" y="107"/>
                  </a:cubicBezTo>
                  <a:cubicBezTo>
                    <a:pt x="674" y="110"/>
                    <a:pt x="675" y="113"/>
                    <a:pt x="676" y="116"/>
                  </a:cubicBezTo>
                  <a:cubicBezTo>
                    <a:pt x="678" y="118"/>
                    <a:pt x="680" y="121"/>
                    <a:pt x="683" y="123"/>
                  </a:cubicBezTo>
                  <a:cubicBezTo>
                    <a:pt x="685" y="126"/>
                    <a:pt x="687" y="128"/>
                    <a:pt x="689" y="131"/>
                  </a:cubicBezTo>
                  <a:cubicBezTo>
                    <a:pt x="692" y="135"/>
                    <a:pt x="693" y="140"/>
                    <a:pt x="693" y="145"/>
                  </a:cubicBezTo>
                  <a:cubicBezTo>
                    <a:pt x="693" y="145"/>
                    <a:pt x="693" y="145"/>
                    <a:pt x="693" y="145"/>
                  </a:cubicBezTo>
                  <a:cubicBezTo>
                    <a:pt x="692" y="143"/>
                    <a:pt x="690" y="141"/>
                    <a:pt x="688" y="139"/>
                  </a:cubicBezTo>
                  <a:cubicBezTo>
                    <a:pt x="686" y="137"/>
                    <a:pt x="683" y="135"/>
                    <a:pt x="680" y="134"/>
                  </a:cubicBezTo>
                  <a:cubicBezTo>
                    <a:pt x="678" y="133"/>
                    <a:pt x="675" y="132"/>
                    <a:pt x="673" y="134"/>
                  </a:cubicBezTo>
                  <a:cubicBezTo>
                    <a:pt x="670" y="136"/>
                    <a:pt x="670" y="140"/>
                    <a:pt x="670" y="143"/>
                  </a:cubicBezTo>
                  <a:cubicBezTo>
                    <a:pt x="671" y="147"/>
                    <a:pt x="674" y="149"/>
                    <a:pt x="677" y="151"/>
                  </a:cubicBezTo>
                  <a:cubicBezTo>
                    <a:pt x="680" y="154"/>
                    <a:pt x="683" y="156"/>
                    <a:pt x="685" y="159"/>
                  </a:cubicBezTo>
                  <a:cubicBezTo>
                    <a:pt x="690" y="168"/>
                    <a:pt x="683" y="178"/>
                    <a:pt x="676" y="184"/>
                  </a:cubicBezTo>
                  <a:cubicBezTo>
                    <a:pt x="676" y="183"/>
                    <a:pt x="676" y="183"/>
                    <a:pt x="676" y="183"/>
                  </a:cubicBezTo>
                  <a:cubicBezTo>
                    <a:pt x="678" y="177"/>
                    <a:pt x="678" y="168"/>
                    <a:pt x="674" y="163"/>
                  </a:cubicBezTo>
                  <a:cubicBezTo>
                    <a:pt x="665" y="153"/>
                    <a:pt x="652" y="158"/>
                    <a:pt x="651" y="175"/>
                  </a:cubicBezTo>
                  <a:cubicBezTo>
                    <a:pt x="651" y="179"/>
                    <a:pt x="652" y="183"/>
                    <a:pt x="651" y="187"/>
                  </a:cubicBezTo>
                  <a:cubicBezTo>
                    <a:pt x="651" y="190"/>
                    <a:pt x="650" y="192"/>
                    <a:pt x="649" y="194"/>
                  </a:cubicBezTo>
                  <a:cubicBezTo>
                    <a:pt x="648" y="196"/>
                    <a:pt x="646" y="198"/>
                    <a:pt x="644" y="199"/>
                  </a:cubicBezTo>
                  <a:cubicBezTo>
                    <a:pt x="652" y="199"/>
                    <a:pt x="660" y="199"/>
                    <a:pt x="668" y="196"/>
                  </a:cubicBezTo>
                  <a:cubicBezTo>
                    <a:pt x="675" y="193"/>
                    <a:pt x="682" y="188"/>
                    <a:pt x="686" y="181"/>
                  </a:cubicBezTo>
                  <a:cubicBezTo>
                    <a:pt x="697" y="167"/>
                    <a:pt x="694" y="148"/>
                    <a:pt x="698" y="131"/>
                  </a:cubicBezTo>
                  <a:cubicBezTo>
                    <a:pt x="701" y="122"/>
                    <a:pt x="706" y="113"/>
                    <a:pt x="712" y="106"/>
                  </a:cubicBezTo>
                  <a:cubicBezTo>
                    <a:pt x="719" y="99"/>
                    <a:pt x="728" y="93"/>
                    <a:pt x="737" y="91"/>
                  </a:cubicBezTo>
                  <a:close/>
                </a:path>
              </a:pathLst>
            </a:custGeom>
            <a:solidFill>
              <a:schemeClr val="tx1">
                <a:alpha val="8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mbria" panose="02040503050406030204" pitchFamily="18" charset="0"/>
              </a:endParaRPr>
            </a:p>
          </p:txBody>
        </p:sp>
        <p:sp>
          <p:nvSpPr>
            <p:cNvPr id="7" name="Freeform 27"/>
            <p:cNvSpPr>
              <a:spLocks/>
            </p:cNvSpPr>
            <p:nvPr/>
          </p:nvSpPr>
          <p:spPr bwMode="auto">
            <a:xfrm flipH="1">
              <a:off x="7146756" y="967119"/>
              <a:ext cx="743535" cy="300546"/>
            </a:xfrm>
            <a:custGeom>
              <a:avLst/>
              <a:gdLst>
                <a:gd name="T0" fmla="*/ 366 w 399"/>
                <a:gd name="T1" fmla="*/ 100 h 159"/>
                <a:gd name="T2" fmla="*/ 371 w 399"/>
                <a:gd name="T3" fmla="*/ 115 h 159"/>
                <a:gd name="T4" fmla="*/ 350 w 399"/>
                <a:gd name="T5" fmla="*/ 118 h 159"/>
                <a:gd name="T6" fmla="*/ 361 w 399"/>
                <a:gd name="T7" fmla="*/ 88 h 159"/>
                <a:gd name="T8" fmla="*/ 383 w 399"/>
                <a:gd name="T9" fmla="*/ 131 h 159"/>
                <a:gd name="T10" fmla="*/ 313 w 399"/>
                <a:gd name="T11" fmla="*/ 148 h 159"/>
                <a:gd name="T12" fmla="*/ 261 w 399"/>
                <a:gd name="T13" fmla="*/ 129 h 159"/>
                <a:gd name="T14" fmla="*/ 260 w 399"/>
                <a:gd name="T15" fmla="*/ 128 h 159"/>
                <a:gd name="T16" fmla="*/ 240 w 399"/>
                <a:gd name="T17" fmla="*/ 159 h 159"/>
                <a:gd name="T18" fmla="*/ 91 w 399"/>
                <a:gd name="T19" fmla="*/ 11 h 159"/>
                <a:gd name="T20" fmla="*/ 11 w 399"/>
                <a:gd name="T21" fmla="*/ 53 h 159"/>
                <a:gd name="T22" fmla="*/ 63 w 399"/>
                <a:gd name="T23" fmla="*/ 109 h 159"/>
                <a:gd name="T24" fmla="*/ 89 w 399"/>
                <a:gd name="T25" fmla="*/ 68 h 159"/>
                <a:gd name="T26" fmla="*/ 48 w 399"/>
                <a:gd name="T27" fmla="*/ 45 h 159"/>
                <a:gd name="T28" fmla="*/ 36 w 399"/>
                <a:gd name="T29" fmla="*/ 76 h 159"/>
                <a:gd name="T30" fmla="*/ 69 w 399"/>
                <a:gd name="T31" fmla="*/ 78 h 159"/>
                <a:gd name="T32" fmla="*/ 59 w 399"/>
                <a:gd name="T33" fmla="*/ 61 h 159"/>
                <a:gd name="T34" fmla="*/ 43 w 399"/>
                <a:gd name="T35" fmla="*/ 72 h 159"/>
                <a:gd name="T36" fmla="*/ 62 w 399"/>
                <a:gd name="T37" fmla="*/ 58 h 159"/>
                <a:gd name="T38" fmla="*/ 72 w 399"/>
                <a:gd name="T39" fmla="*/ 79 h 159"/>
                <a:gd name="T40" fmla="*/ 32 w 399"/>
                <a:gd name="T41" fmla="*/ 78 h 159"/>
                <a:gd name="T42" fmla="*/ 46 w 399"/>
                <a:gd name="T43" fmla="*/ 42 h 159"/>
                <a:gd name="T44" fmla="*/ 93 w 399"/>
                <a:gd name="T45" fmla="*/ 69 h 159"/>
                <a:gd name="T46" fmla="*/ 64 w 399"/>
                <a:gd name="T47" fmla="*/ 114 h 159"/>
                <a:gd name="T48" fmla="*/ 8 w 399"/>
                <a:gd name="T49" fmla="*/ 52 h 159"/>
                <a:gd name="T50" fmla="*/ 94 w 399"/>
                <a:gd name="T51" fmla="*/ 7 h 159"/>
                <a:gd name="T52" fmla="*/ 238 w 399"/>
                <a:gd name="T53" fmla="*/ 151 h 159"/>
                <a:gd name="T54" fmla="*/ 256 w 399"/>
                <a:gd name="T55" fmla="*/ 126 h 159"/>
                <a:gd name="T56" fmla="*/ 207 w 399"/>
                <a:gd name="T57" fmla="*/ 73 h 159"/>
                <a:gd name="T58" fmla="*/ 345 w 399"/>
                <a:gd name="T59" fmla="*/ 75 h 159"/>
                <a:gd name="T60" fmla="*/ 264 w 399"/>
                <a:gd name="T61" fmla="*/ 124 h 159"/>
                <a:gd name="T62" fmla="*/ 314 w 399"/>
                <a:gd name="T63" fmla="*/ 143 h 159"/>
                <a:gd name="T64" fmla="*/ 380 w 399"/>
                <a:gd name="T65" fmla="*/ 131 h 159"/>
                <a:gd name="T66" fmla="*/ 361 w 399"/>
                <a:gd name="T67" fmla="*/ 93 h 159"/>
                <a:gd name="T68" fmla="*/ 352 w 399"/>
                <a:gd name="T69" fmla="*/ 116 h 159"/>
                <a:gd name="T70" fmla="*/ 366 w 399"/>
                <a:gd name="T71" fmla="*/ 10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9" h="159">
                  <a:moveTo>
                    <a:pt x="366" y="100"/>
                  </a:moveTo>
                  <a:cubicBezTo>
                    <a:pt x="371" y="101"/>
                    <a:pt x="374" y="109"/>
                    <a:pt x="371" y="115"/>
                  </a:cubicBezTo>
                  <a:cubicBezTo>
                    <a:pt x="366" y="122"/>
                    <a:pt x="356" y="123"/>
                    <a:pt x="350" y="118"/>
                  </a:cubicBezTo>
                  <a:cubicBezTo>
                    <a:pt x="337" y="109"/>
                    <a:pt x="343" y="89"/>
                    <a:pt x="361" y="88"/>
                  </a:cubicBezTo>
                  <a:cubicBezTo>
                    <a:pt x="382" y="87"/>
                    <a:pt x="399" y="110"/>
                    <a:pt x="383" y="131"/>
                  </a:cubicBezTo>
                  <a:cubicBezTo>
                    <a:pt x="368" y="152"/>
                    <a:pt x="337" y="152"/>
                    <a:pt x="313" y="148"/>
                  </a:cubicBezTo>
                  <a:cubicBezTo>
                    <a:pt x="296" y="144"/>
                    <a:pt x="277" y="138"/>
                    <a:pt x="261" y="129"/>
                  </a:cubicBezTo>
                  <a:cubicBezTo>
                    <a:pt x="260" y="128"/>
                    <a:pt x="260" y="128"/>
                    <a:pt x="260" y="128"/>
                  </a:cubicBezTo>
                  <a:cubicBezTo>
                    <a:pt x="252" y="138"/>
                    <a:pt x="246" y="148"/>
                    <a:pt x="240" y="159"/>
                  </a:cubicBezTo>
                  <a:cubicBezTo>
                    <a:pt x="193" y="134"/>
                    <a:pt x="166" y="28"/>
                    <a:pt x="91" y="11"/>
                  </a:cubicBezTo>
                  <a:cubicBezTo>
                    <a:pt x="61" y="4"/>
                    <a:pt x="20" y="17"/>
                    <a:pt x="11" y="53"/>
                  </a:cubicBezTo>
                  <a:cubicBezTo>
                    <a:pt x="5" y="82"/>
                    <a:pt x="31" y="115"/>
                    <a:pt x="63" y="109"/>
                  </a:cubicBezTo>
                  <a:cubicBezTo>
                    <a:pt x="80" y="106"/>
                    <a:pt x="93" y="86"/>
                    <a:pt x="89" y="68"/>
                  </a:cubicBezTo>
                  <a:cubicBezTo>
                    <a:pt x="86" y="50"/>
                    <a:pt x="65" y="37"/>
                    <a:pt x="48" y="45"/>
                  </a:cubicBezTo>
                  <a:cubicBezTo>
                    <a:pt x="35" y="50"/>
                    <a:pt x="31" y="65"/>
                    <a:pt x="36" y="76"/>
                  </a:cubicBezTo>
                  <a:cubicBezTo>
                    <a:pt x="42" y="88"/>
                    <a:pt x="64" y="91"/>
                    <a:pt x="69" y="78"/>
                  </a:cubicBezTo>
                  <a:cubicBezTo>
                    <a:pt x="73" y="67"/>
                    <a:pt x="63" y="61"/>
                    <a:pt x="59" y="61"/>
                  </a:cubicBezTo>
                  <a:cubicBezTo>
                    <a:pt x="52" y="60"/>
                    <a:pt x="44" y="64"/>
                    <a:pt x="43" y="72"/>
                  </a:cubicBezTo>
                  <a:cubicBezTo>
                    <a:pt x="42" y="61"/>
                    <a:pt x="54" y="56"/>
                    <a:pt x="62" y="58"/>
                  </a:cubicBezTo>
                  <a:cubicBezTo>
                    <a:pt x="69" y="60"/>
                    <a:pt x="76" y="68"/>
                    <a:pt x="72" y="79"/>
                  </a:cubicBezTo>
                  <a:cubicBezTo>
                    <a:pt x="66" y="96"/>
                    <a:pt x="39" y="94"/>
                    <a:pt x="32" y="78"/>
                  </a:cubicBezTo>
                  <a:cubicBezTo>
                    <a:pt x="26" y="65"/>
                    <a:pt x="33" y="48"/>
                    <a:pt x="46" y="42"/>
                  </a:cubicBezTo>
                  <a:cubicBezTo>
                    <a:pt x="67" y="33"/>
                    <a:pt x="89" y="48"/>
                    <a:pt x="93" y="69"/>
                  </a:cubicBezTo>
                  <a:cubicBezTo>
                    <a:pt x="97" y="89"/>
                    <a:pt x="84" y="110"/>
                    <a:pt x="64" y="114"/>
                  </a:cubicBezTo>
                  <a:cubicBezTo>
                    <a:pt x="28" y="121"/>
                    <a:pt x="0" y="85"/>
                    <a:pt x="8" y="52"/>
                  </a:cubicBezTo>
                  <a:cubicBezTo>
                    <a:pt x="18" y="14"/>
                    <a:pt x="60" y="0"/>
                    <a:pt x="94" y="7"/>
                  </a:cubicBezTo>
                  <a:cubicBezTo>
                    <a:pt x="166" y="24"/>
                    <a:pt x="192" y="118"/>
                    <a:pt x="238" y="151"/>
                  </a:cubicBezTo>
                  <a:cubicBezTo>
                    <a:pt x="242" y="143"/>
                    <a:pt x="249" y="134"/>
                    <a:pt x="256" y="126"/>
                  </a:cubicBezTo>
                  <a:cubicBezTo>
                    <a:pt x="234" y="113"/>
                    <a:pt x="213" y="96"/>
                    <a:pt x="207" y="73"/>
                  </a:cubicBezTo>
                  <a:cubicBezTo>
                    <a:pt x="240" y="78"/>
                    <a:pt x="306" y="67"/>
                    <a:pt x="345" y="75"/>
                  </a:cubicBezTo>
                  <a:cubicBezTo>
                    <a:pt x="313" y="74"/>
                    <a:pt x="283" y="103"/>
                    <a:pt x="264" y="124"/>
                  </a:cubicBezTo>
                  <a:cubicBezTo>
                    <a:pt x="280" y="133"/>
                    <a:pt x="297" y="140"/>
                    <a:pt x="314" y="143"/>
                  </a:cubicBezTo>
                  <a:cubicBezTo>
                    <a:pt x="335" y="147"/>
                    <a:pt x="365" y="148"/>
                    <a:pt x="380" y="131"/>
                  </a:cubicBezTo>
                  <a:cubicBezTo>
                    <a:pt x="395" y="113"/>
                    <a:pt x="380" y="92"/>
                    <a:pt x="361" y="93"/>
                  </a:cubicBezTo>
                  <a:cubicBezTo>
                    <a:pt x="348" y="94"/>
                    <a:pt x="344" y="110"/>
                    <a:pt x="352" y="116"/>
                  </a:cubicBezTo>
                  <a:cubicBezTo>
                    <a:pt x="363" y="123"/>
                    <a:pt x="376" y="111"/>
                    <a:pt x="366" y="100"/>
                  </a:cubicBezTo>
                  <a:close/>
                </a:path>
              </a:pathLst>
            </a:custGeom>
            <a:solidFill>
              <a:schemeClr val="tx1">
                <a:alpha val="7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mbria" panose="02040503050406030204" pitchFamily="18" charset="0"/>
              </a:endParaRPr>
            </a:p>
          </p:txBody>
        </p:sp>
        <p:sp>
          <p:nvSpPr>
            <p:cNvPr id="8" name="Freeform 27"/>
            <p:cNvSpPr>
              <a:spLocks/>
            </p:cNvSpPr>
            <p:nvPr/>
          </p:nvSpPr>
          <p:spPr bwMode="auto">
            <a:xfrm>
              <a:off x="4257796" y="940520"/>
              <a:ext cx="743535" cy="300546"/>
            </a:xfrm>
            <a:custGeom>
              <a:avLst/>
              <a:gdLst>
                <a:gd name="T0" fmla="*/ 366 w 399"/>
                <a:gd name="T1" fmla="*/ 100 h 159"/>
                <a:gd name="T2" fmla="*/ 371 w 399"/>
                <a:gd name="T3" fmla="*/ 115 h 159"/>
                <a:gd name="T4" fmla="*/ 350 w 399"/>
                <a:gd name="T5" fmla="*/ 118 h 159"/>
                <a:gd name="T6" fmla="*/ 361 w 399"/>
                <a:gd name="T7" fmla="*/ 88 h 159"/>
                <a:gd name="T8" fmla="*/ 383 w 399"/>
                <a:gd name="T9" fmla="*/ 131 h 159"/>
                <a:gd name="T10" fmla="*/ 313 w 399"/>
                <a:gd name="T11" fmla="*/ 148 h 159"/>
                <a:gd name="T12" fmla="*/ 261 w 399"/>
                <a:gd name="T13" fmla="*/ 129 h 159"/>
                <a:gd name="T14" fmla="*/ 260 w 399"/>
                <a:gd name="T15" fmla="*/ 128 h 159"/>
                <a:gd name="T16" fmla="*/ 240 w 399"/>
                <a:gd name="T17" fmla="*/ 159 h 159"/>
                <a:gd name="T18" fmla="*/ 91 w 399"/>
                <a:gd name="T19" fmla="*/ 11 h 159"/>
                <a:gd name="T20" fmla="*/ 11 w 399"/>
                <a:gd name="T21" fmla="*/ 53 h 159"/>
                <a:gd name="T22" fmla="*/ 63 w 399"/>
                <a:gd name="T23" fmla="*/ 109 h 159"/>
                <a:gd name="T24" fmla="*/ 89 w 399"/>
                <a:gd name="T25" fmla="*/ 68 h 159"/>
                <a:gd name="T26" fmla="*/ 48 w 399"/>
                <a:gd name="T27" fmla="*/ 45 h 159"/>
                <a:gd name="T28" fmla="*/ 36 w 399"/>
                <a:gd name="T29" fmla="*/ 76 h 159"/>
                <a:gd name="T30" fmla="*/ 69 w 399"/>
                <a:gd name="T31" fmla="*/ 78 h 159"/>
                <a:gd name="T32" fmla="*/ 59 w 399"/>
                <a:gd name="T33" fmla="*/ 61 h 159"/>
                <a:gd name="T34" fmla="*/ 43 w 399"/>
                <a:gd name="T35" fmla="*/ 72 h 159"/>
                <a:gd name="T36" fmla="*/ 62 w 399"/>
                <a:gd name="T37" fmla="*/ 58 h 159"/>
                <a:gd name="T38" fmla="*/ 72 w 399"/>
                <a:gd name="T39" fmla="*/ 79 h 159"/>
                <a:gd name="T40" fmla="*/ 32 w 399"/>
                <a:gd name="T41" fmla="*/ 78 h 159"/>
                <a:gd name="T42" fmla="*/ 46 w 399"/>
                <a:gd name="T43" fmla="*/ 42 h 159"/>
                <a:gd name="T44" fmla="*/ 93 w 399"/>
                <a:gd name="T45" fmla="*/ 69 h 159"/>
                <a:gd name="T46" fmla="*/ 64 w 399"/>
                <a:gd name="T47" fmla="*/ 114 h 159"/>
                <a:gd name="T48" fmla="*/ 8 w 399"/>
                <a:gd name="T49" fmla="*/ 52 h 159"/>
                <a:gd name="T50" fmla="*/ 94 w 399"/>
                <a:gd name="T51" fmla="*/ 7 h 159"/>
                <a:gd name="T52" fmla="*/ 238 w 399"/>
                <a:gd name="T53" fmla="*/ 151 h 159"/>
                <a:gd name="T54" fmla="*/ 256 w 399"/>
                <a:gd name="T55" fmla="*/ 126 h 159"/>
                <a:gd name="T56" fmla="*/ 207 w 399"/>
                <a:gd name="T57" fmla="*/ 73 h 159"/>
                <a:gd name="T58" fmla="*/ 345 w 399"/>
                <a:gd name="T59" fmla="*/ 75 h 159"/>
                <a:gd name="T60" fmla="*/ 264 w 399"/>
                <a:gd name="T61" fmla="*/ 124 h 159"/>
                <a:gd name="T62" fmla="*/ 314 w 399"/>
                <a:gd name="T63" fmla="*/ 143 h 159"/>
                <a:gd name="T64" fmla="*/ 380 w 399"/>
                <a:gd name="T65" fmla="*/ 131 h 159"/>
                <a:gd name="T66" fmla="*/ 361 w 399"/>
                <a:gd name="T67" fmla="*/ 93 h 159"/>
                <a:gd name="T68" fmla="*/ 352 w 399"/>
                <a:gd name="T69" fmla="*/ 116 h 159"/>
                <a:gd name="T70" fmla="*/ 366 w 399"/>
                <a:gd name="T71" fmla="*/ 10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9" h="159">
                  <a:moveTo>
                    <a:pt x="366" y="100"/>
                  </a:moveTo>
                  <a:cubicBezTo>
                    <a:pt x="371" y="101"/>
                    <a:pt x="374" y="109"/>
                    <a:pt x="371" y="115"/>
                  </a:cubicBezTo>
                  <a:cubicBezTo>
                    <a:pt x="366" y="122"/>
                    <a:pt x="356" y="123"/>
                    <a:pt x="350" y="118"/>
                  </a:cubicBezTo>
                  <a:cubicBezTo>
                    <a:pt x="337" y="109"/>
                    <a:pt x="343" y="89"/>
                    <a:pt x="361" y="88"/>
                  </a:cubicBezTo>
                  <a:cubicBezTo>
                    <a:pt x="382" y="87"/>
                    <a:pt x="399" y="110"/>
                    <a:pt x="383" y="131"/>
                  </a:cubicBezTo>
                  <a:cubicBezTo>
                    <a:pt x="368" y="152"/>
                    <a:pt x="337" y="152"/>
                    <a:pt x="313" y="148"/>
                  </a:cubicBezTo>
                  <a:cubicBezTo>
                    <a:pt x="296" y="144"/>
                    <a:pt x="277" y="138"/>
                    <a:pt x="261" y="129"/>
                  </a:cubicBezTo>
                  <a:cubicBezTo>
                    <a:pt x="260" y="128"/>
                    <a:pt x="260" y="128"/>
                    <a:pt x="260" y="128"/>
                  </a:cubicBezTo>
                  <a:cubicBezTo>
                    <a:pt x="252" y="138"/>
                    <a:pt x="246" y="148"/>
                    <a:pt x="240" y="159"/>
                  </a:cubicBezTo>
                  <a:cubicBezTo>
                    <a:pt x="193" y="134"/>
                    <a:pt x="166" y="28"/>
                    <a:pt x="91" y="11"/>
                  </a:cubicBezTo>
                  <a:cubicBezTo>
                    <a:pt x="61" y="4"/>
                    <a:pt x="20" y="17"/>
                    <a:pt x="11" y="53"/>
                  </a:cubicBezTo>
                  <a:cubicBezTo>
                    <a:pt x="5" y="82"/>
                    <a:pt x="31" y="115"/>
                    <a:pt x="63" y="109"/>
                  </a:cubicBezTo>
                  <a:cubicBezTo>
                    <a:pt x="80" y="106"/>
                    <a:pt x="93" y="86"/>
                    <a:pt x="89" y="68"/>
                  </a:cubicBezTo>
                  <a:cubicBezTo>
                    <a:pt x="86" y="50"/>
                    <a:pt x="65" y="37"/>
                    <a:pt x="48" y="45"/>
                  </a:cubicBezTo>
                  <a:cubicBezTo>
                    <a:pt x="35" y="50"/>
                    <a:pt x="31" y="65"/>
                    <a:pt x="36" y="76"/>
                  </a:cubicBezTo>
                  <a:cubicBezTo>
                    <a:pt x="42" y="88"/>
                    <a:pt x="64" y="91"/>
                    <a:pt x="69" y="78"/>
                  </a:cubicBezTo>
                  <a:cubicBezTo>
                    <a:pt x="73" y="67"/>
                    <a:pt x="63" y="61"/>
                    <a:pt x="59" y="61"/>
                  </a:cubicBezTo>
                  <a:cubicBezTo>
                    <a:pt x="52" y="60"/>
                    <a:pt x="44" y="64"/>
                    <a:pt x="43" y="72"/>
                  </a:cubicBezTo>
                  <a:cubicBezTo>
                    <a:pt x="42" y="61"/>
                    <a:pt x="54" y="56"/>
                    <a:pt x="62" y="58"/>
                  </a:cubicBezTo>
                  <a:cubicBezTo>
                    <a:pt x="69" y="60"/>
                    <a:pt x="76" y="68"/>
                    <a:pt x="72" y="79"/>
                  </a:cubicBezTo>
                  <a:cubicBezTo>
                    <a:pt x="66" y="96"/>
                    <a:pt x="39" y="94"/>
                    <a:pt x="32" y="78"/>
                  </a:cubicBezTo>
                  <a:cubicBezTo>
                    <a:pt x="26" y="65"/>
                    <a:pt x="33" y="48"/>
                    <a:pt x="46" y="42"/>
                  </a:cubicBezTo>
                  <a:cubicBezTo>
                    <a:pt x="67" y="33"/>
                    <a:pt x="89" y="48"/>
                    <a:pt x="93" y="69"/>
                  </a:cubicBezTo>
                  <a:cubicBezTo>
                    <a:pt x="97" y="89"/>
                    <a:pt x="84" y="110"/>
                    <a:pt x="64" y="114"/>
                  </a:cubicBezTo>
                  <a:cubicBezTo>
                    <a:pt x="28" y="121"/>
                    <a:pt x="0" y="85"/>
                    <a:pt x="8" y="52"/>
                  </a:cubicBezTo>
                  <a:cubicBezTo>
                    <a:pt x="18" y="14"/>
                    <a:pt x="60" y="0"/>
                    <a:pt x="94" y="7"/>
                  </a:cubicBezTo>
                  <a:cubicBezTo>
                    <a:pt x="166" y="24"/>
                    <a:pt x="192" y="118"/>
                    <a:pt x="238" y="151"/>
                  </a:cubicBezTo>
                  <a:cubicBezTo>
                    <a:pt x="242" y="143"/>
                    <a:pt x="249" y="134"/>
                    <a:pt x="256" y="126"/>
                  </a:cubicBezTo>
                  <a:cubicBezTo>
                    <a:pt x="234" y="113"/>
                    <a:pt x="213" y="96"/>
                    <a:pt x="207" y="73"/>
                  </a:cubicBezTo>
                  <a:cubicBezTo>
                    <a:pt x="240" y="78"/>
                    <a:pt x="306" y="67"/>
                    <a:pt x="345" y="75"/>
                  </a:cubicBezTo>
                  <a:cubicBezTo>
                    <a:pt x="313" y="74"/>
                    <a:pt x="283" y="103"/>
                    <a:pt x="264" y="124"/>
                  </a:cubicBezTo>
                  <a:cubicBezTo>
                    <a:pt x="280" y="133"/>
                    <a:pt x="297" y="140"/>
                    <a:pt x="314" y="143"/>
                  </a:cubicBezTo>
                  <a:cubicBezTo>
                    <a:pt x="335" y="147"/>
                    <a:pt x="365" y="148"/>
                    <a:pt x="380" y="131"/>
                  </a:cubicBezTo>
                  <a:cubicBezTo>
                    <a:pt x="395" y="113"/>
                    <a:pt x="380" y="92"/>
                    <a:pt x="361" y="93"/>
                  </a:cubicBezTo>
                  <a:cubicBezTo>
                    <a:pt x="348" y="94"/>
                    <a:pt x="344" y="110"/>
                    <a:pt x="352" y="116"/>
                  </a:cubicBezTo>
                  <a:cubicBezTo>
                    <a:pt x="363" y="123"/>
                    <a:pt x="376" y="111"/>
                    <a:pt x="366" y="100"/>
                  </a:cubicBezTo>
                  <a:close/>
                </a:path>
              </a:pathLst>
            </a:custGeom>
            <a:solidFill>
              <a:schemeClr val="tx1">
                <a:alpha val="7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mbria" panose="02040503050406030204" pitchFamily="18" charset="0"/>
              </a:endParaRPr>
            </a:p>
          </p:txBody>
        </p:sp>
        <p:grpSp>
          <p:nvGrpSpPr>
            <p:cNvPr id="9" name="组合 4"/>
            <p:cNvGrpSpPr/>
            <p:nvPr/>
          </p:nvGrpSpPr>
          <p:grpSpPr>
            <a:xfrm>
              <a:off x="5086298" y="1191992"/>
              <a:ext cx="1975492" cy="49074"/>
              <a:chOff x="5108253" y="1177442"/>
              <a:chExt cx="1975492" cy="49074"/>
            </a:xfrm>
          </p:grpSpPr>
          <p:cxnSp>
            <p:nvCxnSpPr>
              <p:cNvPr id="10" name="直接连接符 5"/>
              <p:cNvCxnSpPr/>
              <p:nvPr/>
            </p:nvCxnSpPr>
            <p:spPr>
              <a:xfrm>
                <a:off x="5108253" y="1226516"/>
                <a:ext cx="1975491" cy="0"/>
              </a:xfrm>
              <a:prstGeom prst="line">
                <a:avLst/>
              </a:prstGeom>
              <a:ln w="22225" cmpd="sng">
                <a:solidFill>
                  <a:schemeClr val="tx1">
                    <a:lumMod val="75000"/>
                    <a:lumOff val="25000"/>
                    <a:alpha val="83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6"/>
              <p:cNvCxnSpPr/>
              <p:nvPr/>
            </p:nvCxnSpPr>
            <p:spPr>
              <a:xfrm>
                <a:off x="5108254" y="1177442"/>
                <a:ext cx="1975491" cy="0"/>
              </a:xfrm>
              <a:prstGeom prst="line">
                <a:avLst/>
              </a:prstGeom>
              <a:ln w="28575" cmpd="sng">
                <a:solidFill>
                  <a:schemeClr val="tx1">
                    <a:lumMod val="75000"/>
                    <a:lumOff val="25000"/>
                    <a:alpha val="83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文本框 7"/>
          <p:cNvSpPr txBox="1"/>
          <p:nvPr/>
        </p:nvSpPr>
        <p:spPr>
          <a:xfrm>
            <a:off x="4258869" y="1085061"/>
            <a:ext cx="345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latin typeface="Cambria" panose="02040503050406030204" pitchFamily="18" charset="0"/>
                <a:ea typeface="Cambria" panose="02040503050406030204" pitchFamily="18" charset="0"/>
              </a:rPr>
              <a:t>Main Idea</a:t>
            </a:r>
            <a:endParaRPr lang="en-US" altLang="zh-C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393060" y="1814350"/>
            <a:ext cx="116746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Previous studies examined </a:t>
            </a:r>
            <a:r>
              <a:rPr 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factors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that aggravate the </a:t>
            </a:r>
            <a:r>
              <a:rPr 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hazards of market exchange (or transaction costs)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Internal organization cost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as a limitation to be treated as a barrier to overcome prior to 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Why?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Difficult to </a:t>
            </a:r>
            <a:r>
              <a:rPr lang="en-US" altLang="zh-TW" sz="2000" dirty="0">
                <a:latin typeface="Cambria" panose="02040503050406030204" pitchFamily="18" charset="0"/>
                <a:ea typeface="Cambria" panose="02040503050406030204" pitchFamily="18" charset="0"/>
              </a:rPr>
              <a:t>observe and </a:t>
            </a:r>
            <a:r>
              <a:rPr lang="en-US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measure transaction costs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Cambria" panose="02040503050406030204" pitchFamily="18" charset="0"/>
                <a:ea typeface="Cambria" panose="02040503050406030204" pitchFamily="18" charset="0"/>
              </a:rPr>
              <a:t>Impossible to distinguish whether observed patterns of organization resulting from  </a:t>
            </a:r>
            <a:r>
              <a:rPr lang="en-US" altLang="zh-TW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market transaction costs </a:t>
            </a:r>
            <a:r>
              <a:rPr lang="en-US" altLang="zh-TW" sz="2000" dirty="0">
                <a:latin typeface="Cambria" panose="02040503050406030204" pitchFamily="18" charset="0"/>
                <a:ea typeface="Cambria" panose="02040503050406030204" pitchFamily="18" charset="0"/>
              </a:rPr>
              <a:t>or from </a:t>
            </a:r>
            <a:r>
              <a:rPr lang="en-US" altLang="zh-TW" sz="20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costs incurred organizing production internally</a:t>
            </a:r>
            <a:endParaRPr lang="en-US" altLang="zh-TW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26721" y="5484417"/>
            <a:ext cx="11338560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Explicitly examines the role of </a:t>
            </a:r>
            <a:r>
              <a:rPr lang="en-US" sz="2000" b="1" u="sng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internal organization costs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in integration decisions</a:t>
            </a:r>
          </a:p>
          <a:p>
            <a:pPr algn="ctr"/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000" b="1" u="sng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Provides dollar estimates of those costs</a:t>
            </a:r>
          </a:p>
        </p:txBody>
      </p:sp>
    </p:spTree>
    <p:extLst>
      <p:ext uri="{BB962C8B-B14F-4D97-AF65-F5344CB8AC3E}">
        <p14:creationId xmlns:p14="http://schemas.microsoft.com/office/powerpoint/2010/main" val="832081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그림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3"/>
          <a:stretch/>
        </p:blipFill>
        <p:spPr bwMode="auto">
          <a:xfrm>
            <a:off x="5614931" y="2329731"/>
            <a:ext cx="3443715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矩形 12"/>
          <p:cNvSpPr/>
          <p:nvPr/>
        </p:nvSpPr>
        <p:spPr>
          <a:xfrm>
            <a:off x="52640" y="95858"/>
            <a:ext cx="11995688" cy="6661149"/>
          </a:xfrm>
          <a:prstGeom prst="rect">
            <a:avLst/>
          </a:prstGeom>
          <a:noFill/>
          <a:ln w="63500" cmpd="thickThin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414792" y="879060"/>
            <a:ext cx="1" cy="509987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349153" y="1402564"/>
            <a:ext cx="804793" cy="798631"/>
            <a:chOff x="4985288" y="1224585"/>
            <a:chExt cx="2546888" cy="2527388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243719" y="1509982"/>
            <a:ext cx="103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prstClr val="white"/>
                </a:solidFill>
                <a:latin typeface="宋体" panose="02010600030101010101" pitchFamily="2" charset="-122"/>
              </a:rPr>
              <a:t>02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851801" y="5499679"/>
            <a:ext cx="1975492" cy="49074"/>
            <a:chOff x="5108253" y="1177442"/>
            <a:chExt cx="1975492" cy="49074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753278" y="2552981"/>
            <a:ext cx="2016626" cy="278698"/>
            <a:chOff x="7150100" y="4803775"/>
            <a:chExt cx="2317750" cy="668338"/>
          </a:xfrm>
        </p:grpSpPr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8074025" y="4803775"/>
              <a:ext cx="466725" cy="533400"/>
            </a:xfrm>
            <a:custGeom>
              <a:avLst/>
              <a:gdLst>
                <a:gd name="T0" fmla="*/ 60 w 124"/>
                <a:gd name="T1" fmla="*/ 95 h 140"/>
                <a:gd name="T2" fmla="*/ 41 w 124"/>
                <a:gd name="T3" fmla="*/ 42 h 140"/>
                <a:gd name="T4" fmla="*/ 84 w 124"/>
                <a:gd name="T5" fmla="*/ 42 h 140"/>
                <a:gd name="T6" fmla="*/ 65 w 124"/>
                <a:gd name="T7" fmla="*/ 95 h 140"/>
                <a:gd name="T8" fmla="*/ 124 w 124"/>
                <a:gd name="T9" fmla="*/ 140 h 140"/>
                <a:gd name="T10" fmla="*/ 62 w 124"/>
                <a:gd name="T11" fmla="*/ 98 h 140"/>
                <a:gd name="T12" fmla="*/ 0 w 124"/>
                <a:gd name="T13" fmla="*/ 140 h 140"/>
                <a:gd name="T14" fmla="*/ 60 w 124"/>
                <a:gd name="T15" fmla="*/ 9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40">
                  <a:moveTo>
                    <a:pt x="60" y="95"/>
                  </a:moveTo>
                  <a:cubicBezTo>
                    <a:pt x="49" y="80"/>
                    <a:pt x="40" y="61"/>
                    <a:pt x="41" y="42"/>
                  </a:cubicBezTo>
                  <a:cubicBezTo>
                    <a:pt x="44" y="0"/>
                    <a:pt x="81" y="0"/>
                    <a:pt x="84" y="42"/>
                  </a:cubicBezTo>
                  <a:cubicBezTo>
                    <a:pt x="85" y="61"/>
                    <a:pt x="76" y="80"/>
                    <a:pt x="65" y="95"/>
                  </a:cubicBezTo>
                  <a:cubicBezTo>
                    <a:pt x="80" y="114"/>
                    <a:pt x="100" y="135"/>
                    <a:pt x="124" y="140"/>
                  </a:cubicBezTo>
                  <a:cubicBezTo>
                    <a:pt x="102" y="139"/>
                    <a:pt x="77" y="117"/>
                    <a:pt x="62" y="98"/>
                  </a:cubicBezTo>
                  <a:cubicBezTo>
                    <a:pt x="48" y="117"/>
                    <a:pt x="23" y="139"/>
                    <a:pt x="0" y="140"/>
                  </a:cubicBezTo>
                  <a:cubicBezTo>
                    <a:pt x="24" y="135"/>
                    <a:pt x="45" y="114"/>
                    <a:pt x="60" y="95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8702675" y="5368925"/>
              <a:ext cx="765175" cy="22225"/>
            </a:xfrm>
            <a:custGeom>
              <a:avLst/>
              <a:gdLst>
                <a:gd name="T0" fmla="*/ 101 w 203"/>
                <a:gd name="T1" fmla="*/ 6 h 6"/>
                <a:gd name="T2" fmla="*/ 0 w 203"/>
                <a:gd name="T3" fmla="*/ 3 h 6"/>
                <a:gd name="T4" fmla="*/ 101 w 203"/>
                <a:gd name="T5" fmla="*/ 0 h 6"/>
                <a:gd name="T6" fmla="*/ 203 w 203"/>
                <a:gd name="T7" fmla="*/ 4 h 6"/>
                <a:gd name="T8" fmla="*/ 101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1" y="6"/>
                  </a:moveTo>
                  <a:cubicBezTo>
                    <a:pt x="68" y="6"/>
                    <a:pt x="34" y="6"/>
                    <a:pt x="0" y="3"/>
                  </a:cubicBezTo>
                  <a:cubicBezTo>
                    <a:pt x="35" y="0"/>
                    <a:pt x="68" y="0"/>
                    <a:pt x="101" y="0"/>
                  </a:cubicBezTo>
                  <a:cubicBezTo>
                    <a:pt x="134" y="0"/>
                    <a:pt x="168" y="1"/>
                    <a:pt x="203" y="4"/>
                  </a:cubicBezTo>
                  <a:cubicBezTo>
                    <a:pt x="166" y="6"/>
                    <a:pt x="101" y="6"/>
                    <a:pt x="101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7150100" y="5368925"/>
              <a:ext cx="765175" cy="22225"/>
            </a:xfrm>
            <a:custGeom>
              <a:avLst/>
              <a:gdLst>
                <a:gd name="T0" fmla="*/ 102 w 203"/>
                <a:gd name="T1" fmla="*/ 6 h 6"/>
                <a:gd name="T2" fmla="*/ 203 w 203"/>
                <a:gd name="T3" fmla="*/ 3 h 6"/>
                <a:gd name="T4" fmla="*/ 102 w 203"/>
                <a:gd name="T5" fmla="*/ 0 h 6"/>
                <a:gd name="T6" fmla="*/ 0 w 203"/>
                <a:gd name="T7" fmla="*/ 4 h 6"/>
                <a:gd name="T8" fmla="*/ 102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2" y="6"/>
                  </a:moveTo>
                  <a:cubicBezTo>
                    <a:pt x="135" y="6"/>
                    <a:pt x="169" y="6"/>
                    <a:pt x="203" y="3"/>
                  </a:cubicBezTo>
                  <a:cubicBezTo>
                    <a:pt x="168" y="0"/>
                    <a:pt x="135" y="0"/>
                    <a:pt x="102" y="0"/>
                  </a:cubicBezTo>
                  <a:cubicBezTo>
                    <a:pt x="68" y="0"/>
                    <a:pt x="35" y="1"/>
                    <a:pt x="0" y="4"/>
                  </a:cubicBezTo>
                  <a:cubicBezTo>
                    <a:pt x="36" y="6"/>
                    <a:pt x="102" y="6"/>
                    <a:pt x="102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7862888" y="5092700"/>
              <a:ext cx="893763" cy="379413"/>
            </a:xfrm>
            <a:custGeom>
              <a:avLst/>
              <a:gdLst>
                <a:gd name="T0" fmla="*/ 118 w 237"/>
                <a:gd name="T1" fmla="*/ 61 h 99"/>
                <a:gd name="T2" fmla="*/ 160 w 237"/>
                <a:gd name="T3" fmla="*/ 86 h 99"/>
                <a:gd name="T4" fmla="*/ 226 w 237"/>
                <a:gd name="T5" fmla="*/ 28 h 99"/>
                <a:gd name="T6" fmla="*/ 178 w 237"/>
                <a:gd name="T7" fmla="*/ 10 h 99"/>
                <a:gd name="T8" fmla="*/ 184 w 237"/>
                <a:gd name="T9" fmla="*/ 64 h 99"/>
                <a:gd name="T10" fmla="*/ 213 w 237"/>
                <a:gd name="T11" fmla="*/ 52 h 99"/>
                <a:gd name="T12" fmla="*/ 199 w 237"/>
                <a:gd name="T13" fmla="*/ 29 h 99"/>
                <a:gd name="T14" fmla="*/ 183 w 237"/>
                <a:gd name="T15" fmla="*/ 44 h 99"/>
                <a:gd name="T16" fmla="*/ 193 w 237"/>
                <a:gd name="T17" fmla="*/ 32 h 99"/>
                <a:gd name="T18" fmla="*/ 210 w 237"/>
                <a:gd name="T19" fmla="*/ 51 h 99"/>
                <a:gd name="T20" fmla="*/ 185 w 237"/>
                <a:gd name="T21" fmla="*/ 61 h 99"/>
                <a:gd name="T22" fmla="*/ 180 w 237"/>
                <a:gd name="T23" fmla="*/ 13 h 99"/>
                <a:gd name="T24" fmla="*/ 224 w 237"/>
                <a:gd name="T25" fmla="*/ 33 h 99"/>
                <a:gd name="T26" fmla="*/ 162 w 237"/>
                <a:gd name="T27" fmla="*/ 84 h 99"/>
                <a:gd name="T28" fmla="*/ 119 w 237"/>
                <a:gd name="T29" fmla="*/ 54 h 99"/>
                <a:gd name="T30" fmla="*/ 74 w 237"/>
                <a:gd name="T31" fmla="*/ 84 h 99"/>
                <a:gd name="T32" fmla="*/ 13 w 237"/>
                <a:gd name="T33" fmla="*/ 33 h 99"/>
                <a:gd name="T34" fmla="*/ 57 w 237"/>
                <a:gd name="T35" fmla="*/ 13 h 99"/>
                <a:gd name="T36" fmla="*/ 52 w 237"/>
                <a:gd name="T37" fmla="*/ 61 h 99"/>
                <a:gd name="T38" fmla="*/ 27 w 237"/>
                <a:gd name="T39" fmla="*/ 51 h 99"/>
                <a:gd name="T40" fmla="*/ 44 w 237"/>
                <a:gd name="T41" fmla="*/ 32 h 99"/>
                <a:gd name="T42" fmla="*/ 54 w 237"/>
                <a:gd name="T43" fmla="*/ 44 h 99"/>
                <a:gd name="T44" fmla="*/ 37 w 237"/>
                <a:gd name="T45" fmla="*/ 29 h 99"/>
                <a:gd name="T46" fmla="*/ 24 w 237"/>
                <a:gd name="T47" fmla="*/ 52 h 99"/>
                <a:gd name="T48" fmla="*/ 53 w 237"/>
                <a:gd name="T49" fmla="*/ 64 h 99"/>
                <a:gd name="T50" fmla="*/ 59 w 237"/>
                <a:gd name="T51" fmla="*/ 10 h 99"/>
                <a:gd name="T52" fmla="*/ 11 w 237"/>
                <a:gd name="T53" fmla="*/ 28 h 99"/>
                <a:gd name="T54" fmla="*/ 76 w 237"/>
                <a:gd name="T55" fmla="*/ 86 h 99"/>
                <a:gd name="T56" fmla="*/ 118 w 237"/>
                <a:gd name="T57" fmla="*/ 6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7" h="99">
                  <a:moveTo>
                    <a:pt x="118" y="61"/>
                  </a:moveTo>
                  <a:cubicBezTo>
                    <a:pt x="129" y="73"/>
                    <a:pt x="144" y="82"/>
                    <a:pt x="160" y="86"/>
                  </a:cubicBezTo>
                  <a:cubicBezTo>
                    <a:pt x="216" y="99"/>
                    <a:pt x="237" y="56"/>
                    <a:pt x="226" y="28"/>
                  </a:cubicBezTo>
                  <a:cubicBezTo>
                    <a:pt x="219" y="8"/>
                    <a:pt x="196" y="0"/>
                    <a:pt x="178" y="10"/>
                  </a:cubicBezTo>
                  <a:cubicBezTo>
                    <a:pt x="157" y="22"/>
                    <a:pt x="160" y="56"/>
                    <a:pt x="184" y="64"/>
                  </a:cubicBezTo>
                  <a:cubicBezTo>
                    <a:pt x="194" y="68"/>
                    <a:pt x="208" y="65"/>
                    <a:pt x="213" y="52"/>
                  </a:cubicBezTo>
                  <a:cubicBezTo>
                    <a:pt x="216" y="42"/>
                    <a:pt x="209" y="31"/>
                    <a:pt x="199" y="29"/>
                  </a:cubicBezTo>
                  <a:cubicBezTo>
                    <a:pt x="190" y="27"/>
                    <a:pt x="181" y="34"/>
                    <a:pt x="183" y="44"/>
                  </a:cubicBezTo>
                  <a:cubicBezTo>
                    <a:pt x="183" y="41"/>
                    <a:pt x="185" y="33"/>
                    <a:pt x="193" y="32"/>
                  </a:cubicBezTo>
                  <a:cubicBezTo>
                    <a:pt x="204" y="30"/>
                    <a:pt x="213" y="42"/>
                    <a:pt x="210" y="51"/>
                  </a:cubicBezTo>
                  <a:cubicBezTo>
                    <a:pt x="207" y="63"/>
                    <a:pt x="194" y="64"/>
                    <a:pt x="185" y="61"/>
                  </a:cubicBezTo>
                  <a:cubicBezTo>
                    <a:pt x="164" y="53"/>
                    <a:pt x="161" y="24"/>
                    <a:pt x="180" y="13"/>
                  </a:cubicBezTo>
                  <a:cubicBezTo>
                    <a:pt x="197" y="3"/>
                    <a:pt x="219" y="13"/>
                    <a:pt x="224" y="33"/>
                  </a:cubicBezTo>
                  <a:cubicBezTo>
                    <a:pt x="231" y="59"/>
                    <a:pt x="212" y="96"/>
                    <a:pt x="162" y="84"/>
                  </a:cubicBezTo>
                  <a:cubicBezTo>
                    <a:pt x="146" y="80"/>
                    <a:pt x="127" y="69"/>
                    <a:pt x="119" y="54"/>
                  </a:cubicBezTo>
                  <a:cubicBezTo>
                    <a:pt x="109" y="69"/>
                    <a:pt x="92" y="80"/>
                    <a:pt x="74" y="84"/>
                  </a:cubicBezTo>
                  <a:cubicBezTo>
                    <a:pt x="25" y="96"/>
                    <a:pt x="6" y="59"/>
                    <a:pt x="13" y="33"/>
                  </a:cubicBezTo>
                  <a:cubicBezTo>
                    <a:pt x="18" y="13"/>
                    <a:pt x="40" y="3"/>
                    <a:pt x="57" y="13"/>
                  </a:cubicBezTo>
                  <a:cubicBezTo>
                    <a:pt x="75" y="24"/>
                    <a:pt x="73" y="53"/>
                    <a:pt x="52" y="61"/>
                  </a:cubicBezTo>
                  <a:cubicBezTo>
                    <a:pt x="43" y="64"/>
                    <a:pt x="30" y="63"/>
                    <a:pt x="27" y="51"/>
                  </a:cubicBezTo>
                  <a:cubicBezTo>
                    <a:pt x="24" y="42"/>
                    <a:pt x="33" y="30"/>
                    <a:pt x="44" y="32"/>
                  </a:cubicBezTo>
                  <a:cubicBezTo>
                    <a:pt x="52" y="33"/>
                    <a:pt x="54" y="41"/>
                    <a:pt x="54" y="44"/>
                  </a:cubicBezTo>
                  <a:cubicBezTo>
                    <a:pt x="56" y="34"/>
                    <a:pt x="47" y="27"/>
                    <a:pt x="37" y="29"/>
                  </a:cubicBezTo>
                  <a:cubicBezTo>
                    <a:pt x="28" y="31"/>
                    <a:pt x="21" y="42"/>
                    <a:pt x="24" y="52"/>
                  </a:cubicBezTo>
                  <a:cubicBezTo>
                    <a:pt x="29" y="65"/>
                    <a:pt x="43" y="68"/>
                    <a:pt x="53" y="64"/>
                  </a:cubicBezTo>
                  <a:cubicBezTo>
                    <a:pt x="77" y="56"/>
                    <a:pt x="80" y="22"/>
                    <a:pt x="59" y="10"/>
                  </a:cubicBezTo>
                  <a:cubicBezTo>
                    <a:pt x="41" y="0"/>
                    <a:pt x="18" y="8"/>
                    <a:pt x="11" y="28"/>
                  </a:cubicBezTo>
                  <a:cubicBezTo>
                    <a:pt x="0" y="56"/>
                    <a:pt x="21" y="99"/>
                    <a:pt x="76" y="86"/>
                  </a:cubicBezTo>
                  <a:cubicBezTo>
                    <a:pt x="92" y="82"/>
                    <a:pt x="108" y="73"/>
                    <a:pt x="118" y="61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685655" y="3151352"/>
            <a:ext cx="2084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latin typeface="Cambria" panose="02040503050406030204" pitchFamily="18" charset="0"/>
              </a:rPr>
              <a:t>2. Conceptual issues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4794584" y="1035664"/>
            <a:ext cx="6048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Cambria" panose="02040503050406030204" pitchFamily="18" charset="0"/>
              </a:rPr>
              <a:t>(1) A tautological (Coasean) formulation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43" name="Freeform 5"/>
          <p:cNvSpPr>
            <a:spLocks noEditPoints="1"/>
          </p:cNvSpPr>
          <p:nvPr/>
        </p:nvSpPr>
        <p:spPr bwMode="auto">
          <a:xfrm>
            <a:off x="5752182" y="640099"/>
            <a:ext cx="3306463" cy="385269"/>
          </a:xfrm>
          <a:custGeom>
            <a:avLst/>
            <a:gdLst>
              <a:gd name="T0" fmla="*/ 826 w 1255"/>
              <a:gd name="T1" fmla="*/ 94 h 234"/>
              <a:gd name="T2" fmla="*/ 1051 w 1255"/>
              <a:gd name="T3" fmla="*/ 107 h 234"/>
              <a:gd name="T4" fmla="*/ 1093 w 1255"/>
              <a:gd name="T5" fmla="*/ 107 h 234"/>
              <a:gd name="T6" fmla="*/ 1151 w 1255"/>
              <a:gd name="T7" fmla="*/ 87 h 234"/>
              <a:gd name="T8" fmla="*/ 1225 w 1255"/>
              <a:gd name="T9" fmla="*/ 118 h 234"/>
              <a:gd name="T10" fmla="*/ 1206 w 1255"/>
              <a:gd name="T11" fmla="*/ 139 h 234"/>
              <a:gd name="T12" fmla="*/ 1185 w 1255"/>
              <a:gd name="T13" fmla="*/ 102 h 234"/>
              <a:gd name="T14" fmla="*/ 1171 w 1255"/>
              <a:gd name="T15" fmla="*/ 112 h 234"/>
              <a:gd name="T16" fmla="*/ 1137 w 1255"/>
              <a:gd name="T17" fmla="*/ 119 h 234"/>
              <a:gd name="T18" fmla="*/ 1109 w 1255"/>
              <a:gd name="T19" fmla="*/ 119 h 234"/>
              <a:gd name="T20" fmla="*/ 1062 w 1255"/>
              <a:gd name="T21" fmla="*/ 116 h 234"/>
              <a:gd name="T22" fmla="*/ 841 w 1255"/>
              <a:gd name="T23" fmla="*/ 112 h 234"/>
              <a:gd name="T24" fmla="*/ 782 w 1255"/>
              <a:gd name="T25" fmla="*/ 117 h 234"/>
              <a:gd name="T26" fmla="*/ 756 w 1255"/>
              <a:gd name="T27" fmla="*/ 111 h 234"/>
              <a:gd name="T28" fmla="*/ 737 w 1255"/>
              <a:gd name="T29" fmla="*/ 118 h 234"/>
              <a:gd name="T30" fmla="*/ 717 w 1255"/>
              <a:gd name="T31" fmla="*/ 157 h 234"/>
              <a:gd name="T32" fmla="*/ 762 w 1255"/>
              <a:gd name="T33" fmla="*/ 99 h 234"/>
              <a:gd name="T34" fmla="*/ 772 w 1255"/>
              <a:gd name="T35" fmla="*/ 97 h 234"/>
              <a:gd name="T36" fmla="*/ 104 w 1255"/>
              <a:gd name="T37" fmla="*/ 87 h 234"/>
              <a:gd name="T38" fmla="*/ 30 w 1255"/>
              <a:gd name="T39" fmla="*/ 118 h 234"/>
              <a:gd name="T40" fmla="*/ 49 w 1255"/>
              <a:gd name="T41" fmla="*/ 139 h 234"/>
              <a:gd name="T42" fmla="*/ 71 w 1255"/>
              <a:gd name="T43" fmla="*/ 102 h 234"/>
              <a:gd name="T44" fmla="*/ 85 w 1255"/>
              <a:gd name="T45" fmla="*/ 112 h 234"/>
              <a:gd name="T46" fmla="*/ 118 w 1255"/>
              <a:gd name="T47" fmla="*/ 119 h 234"/>
              <a:gd name="T48" fmla="*/ 147 w 1255"/>
              <a:gd name="T49" fmla="*/ 119 h 234"/>
              <a:gd name="T50" fmla="*/ 193 w 1255"/>
              <a:gd name="T51" fmla="*/ 116 h 234"/>
              <a:gd name="T52" fmla="*/ 414 w 1255"/>
              <a:gd name="T53" fmla="*/ 112 h 234"/>
              <a:gd name="T54" fmla="*/ 474 w 1255"/>
              <a:gd name="T55" fmla="*/ 117 h 234"/>
              <a:gd name="T56" fmla="*/ 499 w 1255"/>
              <a:gd name="T57" fmla="*/ 111 h 234"/>
              <a:gd name="T58" fmla="*/ 518 w 1255"/>
              <a:gd name="T59" fmla="*/ 118 h 234"/>
              <a:gd name="T60" fmla="*/ 538 w 1255"/>
              <a:gd name="T61" fmla="*/ 157 h 234"/>
              <a:gd name="T62" fmla="*/ 494 w 1255"/>
              <a:gd name="T63" fmla="*/ 99 h 234"/>
              <a:gd name="T64" fmla="*/ 483 w 1255"/>
              <a:gd name="T65" fmla="*/ 97 h 234"/>
              <a:gd name="T66" fmla="*/ 445 w 1255"/>
              <a:gd name="T67" fmla="*/ 107 h 234"/>
              <a:gd name="T68" fmla="*/ 223 w 1255"/>
              <a:gd name="T69" fmla="*/ 107 h 234"/>
              <a:gd name="T70" fmla="*/ 178 w 1255"/>
              <a:gd name="T71" fmla="*/ 98 h 234"/>
              <a:gd name="T72" fmla="*/ 138 w 1255"/>
              <a:gd name="T73" fmla="*/ 105 h 234"/>
              <a:gd name="T74" fmla="*/ 616 w 1255"/>
              <a:gd name="T75" fmla="*/ 218 h 234"/>
              <a:gd name="T76" fmla="*/ 634 w 1255"/>
              <a:gd name="T77" fmla="*/ 202 h 234"/>
              <a:gd name="T78" fmla="*/ 635 w 1255"/>
              <a:gd name="T79" fmla="*/ 23 h 234"/>
              <a:gd name="T80" fmla="*/ 586 w 1255"/>
              <a:gd name="T81" fmla="*/ 94 h 234"/>
              <a:gd name="T82" fmla="*/ 651 w 1255"/>
              <a:gd name="T83" fmla="*/ 117 h 234"/>
              <a:gd name="T84" fmla="*/ 697 w 1255"/>
              <a:gd name="T85" fmla="*/ 69 h 234"/>
              <a:gd name="T86" fmla="*/ 710 w 1255"/>
              <a:gd name="T87" fmla="*/ 63 h 234"/>
              <a:gd name="T88" fmla="*/ 628 w 1255"/>
              <a:gd name="T89" fmla="*/ 1 h 234"/>
              <a:gd name="T90" fmla="*/ 545 w 1255"/>
              <a:gd name="T91" fmla="*/ 63 h 234"/>
              <a:gd name="T92" fmla="*/ 559 w 1255"/>
              <a:gd name="T93" fmla="*/ 69 h 234"/>
              <a:gd name="T94" fmla="*/ 611 w 1255"/>
              <a:gd name="T95" fmla="*/ 73 h 234"/>
              <a:gd name="T96" fmla="*/ 628 w 1255"/>
              <a:gd name="T97" fmla="*/ 121 h 234"/>
              <a:gd name="T98" fmla="*/ 557 w 1255"/>
              <a:gd name="T99" fmla="*/ 121 h 234"/>
              <a:gd name="T100" fmla="*/ 579 w 1255"/>
              <a:gd name="T101" fmla="*/ 116 h 234"/>
              <a:gd name="T102" fmla="*/ 568 w 1255"/>
              <a:gd name="T103" fmla="*/ 139 h 234"/>
              <a:gd name="T104" fmla="*/ 570 w 1255"/>
              <a:gd name="T105" fmla="*/ 159 h 234"/>
              <a:gd name="T106" fmla="*/ 604 w 1255"/>
              <a:gd name="T107" fmla="*/ 187 h 234"/>
              <a:gd name="T108" fmla="*/ 557 w 1255"/>
              <a:gd name="T109" fmla="*/ 131 h 234"/>
              <a:gd name="T110" fmla="*/ 703 w 1255"/>
              <a:gd name="T111" fmla="*/ 103 h 234"/>
              <a:gd name="T112" fmla="*/ 675 w 1255"/>
              <a:gd name="T113" fmla="*/ 107 h 234"/>
              <a:gd name="T114" fmla="*/ 693 w 1255"/>
              <a:gd name="T115" fmla="*/ 145 h 234"/>
              <a:gd name="T116" fmla="*/ 677 w 1255"/>
              <a:gd name="T117" fmla="*/ 151 h 234"/>
              <a:gd name="T118" fmla="*/ 651 w 1255"/>
              <a:gd name="T119" fmla="*/ 175 h 234"/>
              <a:gd name="T120" fmla="*/ 686 w 1255"/>
              <a:gd name="T121" fmla="*/ 18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55" h="234">
                <a:moveTo>
                  <a:pt x="791" y="101"/>
                </a:moveTo>
                <a:cubicBezTo>
                  <a:pt x="793" y="103"/>
                  <a:pt x="794" y="105"/>
                  <a:pt x="795" y="107"/>
                </a:cubicBezTo>
                <a:cubicBezTo>
                  <a:pt x="810" y="107"/>
                  <a:pt x="810" y="107"/>
                  <a:pt x="810" y="107"/>
                </a:cubicBezTo>
                <a:cubicBezTo>
                  <a:pt x="810" y="107"/>
                  <a:pt x="810" y="106"/>
                  <a:pt x="811" y="105"/>
                </a:cubicBezTo>
                <a:cubicBezTo>
                  <a:pt x="812" y="99"/>
                  <a:pt x="819" y="94"/>
                  <a:pt x="826" y="94"/>
                </a:cubicBezTo>
                <a:cubicBezTo>
                  <a:pt x="833" y="94"/>
                  <a:pt x="839" y="99"/>
                  <a:pt x="841" y="105"/>
                </a:cubicBezTo>
                <a:cubicBezTo>
                  <a:pt x="841" y="106"/>
                  <a:pt x="841" y="107"/>
                  <a:pt x="841" y="107"/>
                </a:cubicBezTo>
                <a:cubicBezTo>
                  <a:pt x="1032" y="107"/>
                  <a:pt x="1032" y="107"/>
                  <a:pt x="1032" y="107"/>
                </a:cubicBezTo>
                <a:cubicBezTo>
                  <a:pt x="1033" y="103"/>
                  <a:pt x="1037" y="100"/>
                  <a:pt x="1042" y="100"/>
                </a:cubicBezTo>
                <a:cubicBezTo>
                  <a:pt x="1046" y="100"/>
                  <a:pt x="1050" y="103"/>
                  <a:pt x="1051" y="107"/>
                </a:cubicBezTo>
                <a:cubicBezTo>
                  <a:pt x="1052" y="107"/>
                  <a:pt x="1052" y="107"/>
                  <a:pt x="1052" y="107"/>
                </a:cubicBezTo>
                <a:cubicBezTo>
                  <a:pt x="1055" y="106"/>
                  <a:pt x="1059" y="104"/>
                  <a:pt x="1062" y="103"/>
                </a:cubicBezTo>
                <a:cubicBezTo>
                  <a:pt x="1067" y="100"/>
                  <a:pt x="1072" y="98"/>
                  <a:pt x="1078" y="98"/>
                </a:cubicBezTo>
                <a:cubicBezTo>
                  <a:pt x="1082" y="98"/>
                  <a:pt x="1086" y="99"/>
                  <a:pt x="1089" y="102"/>
                </a:cubicBezTo>
                <a:cubicBezTo>
                  <a:pt x="1091" y="103"/>
                  <a:pt x="1092" y="105"/>
                  <a:pt x="1093" y="107"/>
                </a:cubicBezTo>
                <a:cubicBezTo>
                  <a:pt x="1099" y="107"/>
                  <a:pt x="1099" y="107"/>
                  <a:pt x="1099" y="107"/>
                </a:cubicBezTo>
                <a:cubicBezTo>
                  <a:pt x="1100" y="103"/>
                  <a:pt x="1104" y="100"/>
                  <a:pt x="1109" y="100"/>
                </a:cubicBezTo>
                <a:cubicBezTo>
                  <a:pt x="1112" y="100"/>
                  <a:pt x="1116" y="102"/>
                  <a:pt x="1117" y="105"/>
                </a:cubicBezTo>
                <a:cubicBezTo>
                  <a:pt x="1121" y="101"/>
                  <a:pt x="1125" y="97"/>
                  <a:pt x="1129" y="94"/>
                </a:cubicBezTo>
                <a:cubicBezTo>
                  <a:pt x="1136" y="90"/>
                  <a:pt x="1143" y="87"/>
                  <a:pt x="1151" y="87"/>
                </a:cubicBezTo>
                <a:cubicBezTo>
                  <a:pt x="1169" y="87"/>
                  <a:pt x="1183" y="100"/>
                  <a:pt x="1199" y="106"/>
                </a:cubicBezTo>
                <a:cubicBezTo>
                  <a:pt x="1209" y="109"/>
                  <a:pt x="1219" y="110"/>
                  <a:pt x="1228" y="108"/>
                </a:cubicBezTo>
                <a:cubicBezTo>
                  <a:pt x="1238" y="107"/>
                  <a:pt x="1248" y="103"/>
                  <a:pt x="1255" y="96"/>
                </a:cubicBezTo>
                <a:cubicBezTo>
                  <a:pt x="1253" y="105"/>
                  <a:pt x="1247" y="113"/>
                  <a:pt x="1239" y="117"/>
                </a:cubicBezTo>
                <a:cubicBezTo>
                  <a:pt x="1234" y="118"/>
                  <a:pt x="1230" y="119"/>
                  <a:pt x="1225" y="118"/>
                </a:cubicBezTo>
                <a:cubicBezTo>
                  <a:pt x="1219" y="117"/>
                  <a:pt x="1214" y="114"/>
                  <a:pt x="1208" y="112"/>
                </a:cubicBezTo>
                <a:cubicBezTo>
                  <a:pt x="1208" y="112"/>
                  <a:pt x="1208" y="112"/>
                  <a:pt x="1208" y="112"/>
                </a:cubicBezTo>
                <a:cubicBezTo>
                  <a:pt x="1210" y="114"/>
                  <a:pt x="1212" y="117"/>
                  <a:pt x="1214" y="119"/>
                </a:cubicBezTo>
                <a:cubicBezTo>
                  <a:pt x="1216" y="122"/>
                  <a:pt x="1218" y="125"/>
                  <a:pt x="1218" y="128"/>
                </a:cubicBezTo>
                <a:cubicBezTo>
                  <a:pt x="1219" y="136"/>
                  <a:pt x="1212" y="141"/>
                  <a:pt x="1206" y="139"/>
                </a:cubicBezTo>
                <a:cubicBezTo>
                  <a:pt x="1203" y="138"/>
                  <a:pt x="1201" y="135"/>
                  <a:pt x="1200" y="133"/>
                </a:cubicBezTo>
                <a:cubicBezTo>
                  <a:pt x="1199" y="130"/>
                  <a:pt x="1198" y="126"/>
                  <a:pt x="1197" y="123"/>
                </a:cubicBezTo>
                <a:cubicBezTo>
                  <a:pt x="1196" y="120"/>
                  <a:pt x="1196" y="117"/>
                  <a:pt x="1194" y="114"/>
                </a:cubicBezTo>
                <a:cubicBezTo>
                  <a:pt x="1192" y="109"/>
                  <a:pt x="1189" y="105"/>
                  <a:pt x="1185" y="102"/>
                </a:cubicBezTo>
                <a:cubicBezTo>
                  <a:pt x="1185" y="102"/>
                  <a:pt x="1185" y="102"/>
                  <a:pt x="1185" y="102"/>
                </a:cubicBezTo>
                <a:cubicBezTo>
                  <a:pt x="1186" y="105"/>
                  <a:pt x="1187" y="107"/>
                  <a:pt x="1187" y="110"/>
                </a:cubicBezTo>
                <a:cubicBezTo>
                  <a:pt x="1188" y="113"/>
                  <a:pt x="1188" y="116"/>
                  <a:pt x="1187" y="119"/>
                </a:cubicBezTo>
                <a:cubicBezTo>
                  <a:pt x="1187" y="122"/>
                  <a:pt x="1185" y="124"/>
                  <a:pt x="1183" y="125"/>
                </a:cubicBezTo>
                <a:cubicBezTo>
                  <a:pt x="1180" y="126"/>
                  <a:pt x="1176" y="124"/>
                  <a:pt x="1174" y="122"/>
                </a:cubicBezTo>
                <a:cubicBezTo>
                  <a:pt x="1171" y="120"/>
                  <a:pt x="1171" y="116"/>
                  <a:pt x="1171" y="112"/>
                </a:cubicBezTo>
                <a:cubicBezTo>
                  <a:pt x="1170" y="108"/>
                  <a:pt x="1170" y="104"/>
                  <a:pt x="1169" y="101"/>
                </a:cubicBezTo>
                <a:cubicBezTo>
                  <a:pt x="1165" y="92"/>
                  <a:pt x="1152" y="91"/>
                  <a:pt x="1144" y="94"/>
                </a:cubicBezTo>
                <a:cubicBezTo>
                  <a:pt x="1144" y="95"/>
                  <a:pt x="1144" y="95"/>
                  <a:pt x="1144" y="95"/>
                </a:cubicBezTo>
                <a:cubicBezTo>
                  <a:pt x="1150" y="97"/>
                  <a:pt x="1157" y="102"/>
                  <a:pt x="1159" y="108"/>
                </a:cubicBezTo>
                <a:cubicBezTo>
                  <a:pt x="1163" y="121"/>
                  <a:pt x="1151" y="129"/>
                  <a:pt x="1137" y="119"/>
                </a:cubicBezTo>
                <a:cubicBezTo>
                  <a:pt x="1134" y="117"/>
                  <a:pt x="1130" y="115"/>
                  <a:pt x="1127" y="113"/>
                </a:cubicBezTo>
                <a:cubicBezTo>
                  <a:pt x="1125" y="112"/>
                  <a:pt x="1122" y="111"/>
                  <a:pt x="1119" y="111"/>
                </a:cubicBezTo>
                <a:cubicBezTo>
                  <a:pt x="1119" y="111"/>
                  <a:pt x="1119" y="110"/>
                  <a:pt x="1118" y="111"/>
                </a:cubicBezTo>
                <a:cubicBezTo>
                  <a:pt x="1118" y="112"/>
                  <a:pt x="1118" y="112"/>
                  <a:pt x="1118" y="112"/>
                </a:cubicBezTo>
                <a:cubicBezTo>
                  <a:pt x="1117" y="116"/>
                  <a:pt x="1113" y="119"/>
                  <a:pt x="1109" y="119"/>
                </a:cubicBezTo>
                <a:cubicBezTo>
                  <a:pt x="1104" y="119"/>
                  <a:pt x="1100" y="116"/>
                  <a:pt x="1099" y="112"/>
                </a:cubicBezTo>
                <a:cubicBezTo>
                  <a:pt x="1093" y="112"/>
                  <a:pt x="1093" y="112"/>
                  <a:pt x="1093" y="112"/>
                </a:cubicBezTo>
                <a:cubicBezTo>
                  <a:pt x="1092" y="114"/>
                  <a:pt x="1091" y="116"/>
                  <a:pt x="1089" y="117"/>
                </a:cubicBezTo>
                <a:cubicBezTo>
                  <a:pt x="1086" y="120"/>
                  <a:pt x="1082" y="121"/>
                  <a:pt x="1078" y="121"/>
                </a:cubicBezTo>
                <a:cubicBezTo>
                  <a:pt x="1072" y="121"/>
                  <a:pt x="1067" y="118"/>
                  <a:pt x="1062" y="116"/>
                </a:cubicBezTo>
                <a:cubicBezTo>
                  <a:pt x="1059" y="115"/>
                  <a:pt x="1055" y="113"/>
                  <a:pt x="1052" y="112"/>
                </a:cubicBezTo>
                <a:cubicBezTo>
                  <a:pt x="1051" y="112"/>
                  <a:pt x="1051" y="112"/>
                  <a:pt x="1051" y="112"/>
                </a:cubicBezTo>
                <a:cubicBezTo>
                  <a:pt x="1050" y="116"/>
                  <a:pt x="1046" y="119"/>
                  <a:pt x="1042" y="119"/>
                </a:cubicBezTo>
                <a:cubicBezTo>
                  <a:pt x="1037" y="119"/>
                  <a:pt x="1033" y="116"/>
                  <a:pt x="1032" y="112"/>
                </a:cubicBezTo>
                <a:cubicBezTo>
                  <a:pt x="841" y="112"/>
                  <a:pt x="841" y="112"/>
                  <a:pt x="841" y="112"/>
                </a:cubicBezTo>
                <a:cubicBezTo>
                  <a:pt x="840" y="119"/>
                  <a:pt x="834" y="125"/>
                  <a:pt x="826" y="125"/>
                </a:cubicBezTo>
                <a:cubicBezTo>
                  <a:pt x="818" y="125"/>
                  <a:pt x="811" y="119"/>
                  <a:pt x="810" y="112"/>
                </a:cubicBezTo>
                <a:cubicBezTo>
                  <a:pt x="795" y="112"/>
                  <a:pt x="795" y="112"/>
                  <a:pt x="795" y="112"/>
                </a:cubicBezTo>
                <a:cubicBezTo>
                  <a:pt x="794" y="114"/>
                  <a:pt x="792" y="116"/>
                  <a:pt x="790" y="117"/>
                </a:cubicBezTo>
                <a:cubicBezTo>
                  <a:pt x="787" y="119"/>
                  <a:pt x="784" y="118"/>
                  <a:pt x="782" y="117"/>
                </a:cubicBezTo>
                <a:cubicBezTo>
                  <a:pt x="778" y="116"/>
                  <a:pt x="775" y="115"/>
                  <a:pt x="773" y="113"/>
                </a:cubicBezTo>
                <a:cubicBezTo>
                  <a:pt x="770" y="111"/>
                  <a:pt x="767" y="110"/>
                  <a:pt x="764" y="108"/>
                </a:cubicBezTo>
                <a:cubicBezTo>
                  <a:pt x="759" y="107"/>
                  <a:pt x="754" y="107"/>
                  <a:pt x="749" y="107"/>
                </a:cubicBezTo>
                <a:cubicBezTo>
                  <a:pt x="749" y="108"/>
                  <a:pt x="749" y="108"/>
                  <a:pt x="749" y="108"/>
                </a:cubicBezTo>
                <a:cubicBezTo>
                  <a:pt x="752" y="108"/>
                  <a:pt x="754" y="110"/>
                  <a:pt x="756" y="111"/>
                </a:cubicBezTo>
                <a:cubicBezTo>
                  <a:pt x="759" y="113"/>
                  <a:pt x="761" y="115"/>
                  <a:pt x="763" y="117"/>
                </a:cubicBezTo>
                <a:cubicBezTo>
                  <a:pt x="764" y="119"/>
                  <a:pt x="766" y="122"/>
                  <a:pt x="764" y="125"/>
                </a:cubicBezTo>
                <a:cubicBezTo>
                  <a:pt x="763" y="127"/>
                  <a:pt x="759" y="129"/>
                  <a:pt x="756" y="129"/>
                </a:cubicBezTo>
                <a:cubicBezTo>
                  <a:pt x="752" y="129"/>
                  <a:pt x="749" y="127"/>
                  <a:pt x="747" y="125"/>
                </a:cubicBezTo>
                <a:cubicBezTo>
                  <a:pt x="744" y="122"/>
                  <a:pt x="741" y="119"/>
                  <a:pt x="737" y="118"/>
                </a:cubicBezTo>
                <a:cubicBezTo>
                  <a:pt x="728" y="115"/>
                  <a:pt x="719" y="124"/>
                  <a:pt x="715" y="132"/>
                </a:cubicBezTo>
                <a:cubicBezTo>
                  <a:pt x="715" y="132"/>
                  <a:pt x="715" y="132"/>
                  <a:pt x="715" y="132"/>
                </a:cubicBezTo>
                <a:cubicBezTo>
                  <a:pt x="721" y="129"/>
                  <a:pt x="730" y="127"/>
                  <a:pt x="736" y="130"/>
                </a:cubicBezTo>
                <a:cubicBezTo>
                  <a:pt x="748" y="136"/>
                  <a:pt x="745" y="151"/>
                  <a:pt x="729" y="154"/>
                </a:cubicBezTo>
                <a:cubicBezTo>
                  <a:pt x="725" y="155"/>
                  <a:pt x="721" y="156"/>
                  <a:pt x="717" y="157"/>
                </a:cubicBezTo>
                <a:cubicBezTo>
                  <a:pt x="715" y="158"/>
                  <a:pt x="712" y="159"/>
                  <a:pt x="710" y="161"/>
                </a:cubicBezTo>
                <a:cubicBezTo>
                  <a:pt x="709" y="162"/>
                  <a:pt x="707" y="164"/>
                  <a:pt x="707" y="166"/>
                </a:cubicBezTo>
                <a:cubicBezTo>
                  <a:pt x="705" y="158"/>
                  <a:pt x="704" y="150"/>
                  <a:pt x="705" y="143"/>
                </a:cubicBezTo>
                <a:cubicBezTo>
                  <a:pt x="706" y="135"/>
                  <a:pt x="710" y="127"/>
                  <a:pt x="715" y="121"/>
                </a:cubicBezTo>
                <a:cubicBezTo>
                  <a:pt x="727" y="108"/>
                  <a:pt x="746" y="107"/>
                  <a:pt x="762" y="99"/>
                </a:cubicBezTo>
                <a:cubicBezTo>
                  <a:pt x="770" y="95"/>
                  <a:pt x="778" y="88"/>
                  <a:pt x="783" y="80"/>
                </a:cubicBezTo>
                <a:cubicBezTo>
                  <a:pt x="789" y="72"/>
                  <a:pt x="793" y="62"/>
                  <a:pt x="793" y="52"/>
                </a:cubicBezTo>
                <a:cubicBezTo>
                  <a:pt x="798" y="60"/>
                  <a:pt x="800" y="70"/>
                  <a:pt x="796" y="78"/>
                </a:cubicBezTo>
                <a:cubicBezTo>
                  <a:pt x="795" y="83"/>
                  <a:pt x="792" y="86"/>
                  <a:pt x="788" y="89"/>
                </a:cubicBezTo>
                <a:cubicBezTo>
                  <a:pt x="783" y="93"/>
                  <a:pt x="778" y="95"/>
                  <a:pt x="772" y="97"/>
                </a:cubicBezTo>
                <a:cubicBezTo>
                  <a:pt x="772" y="97"/>
                  <a:pt x="772" y="97"/>
                  <a:pt x="772" y="97"/>
                </a:cubicBezTo>
                <a:cubicBezTo>
                  <a:pt x="775" y="97"/>
                  <a:pt x="778" y="97"/>
                  <a:pt x="782" y="98"/>
                </a:cubicBezTo>
                <a:cubicBezTo>
                  <a:pt x="785" y="98"/>
                  <a:pt x="788" y="99"/>
                  <a:pt x="791" y="101"/>
                </a:cubicBezTo>
                <a:close/>
                <a:moveTo>
                  <a:pt x="126" y="94"/>
                </a:moveTo>
                <a:cubicBezTo>
                  <a:pt x="120" y="90"/>
                  <a:pt x="112" y="87"/>
                  <a:pt x="104" y="87"/>
                </a:cubicBezTo>
                <a:cubicBezTo>
                  <a:pt x="86" y="87"/>
                  <a:pt x="72" y="100"/>
                  <a:pt x="56" y="106"/>
                </a:cubicBezTo>
                <a:cubicBezTo>
                  <a:pt x="47" y="109"/>
                  <a:pt x="37" y="110"/>
                  <a:pt x="27" y="108"/>
                </a:cubicBezTo>
                <a:cubicBezTo>
                  <a:pt x="17" y="107"/>
                  <a:pt x="8" y="103"/>
                  <a:pt x="0" y="96"/>
                </a:cubicBezTo>
                <a:cubicBezTo>
                  <a:pt x="2" y="105"/>
                  <a:pt x="8" y="113"/>
                  <a:pt x="17" y="117"/>
                </a:cubicBezTo>
                <a:cubicBezTo>
                  <a:pt x="21" y="118"/>
                  <a:pt x="26" y="119"/>
                  <a:pt x="30" y="118"/>
                </a:cubicBezTo>
                <a:cubicBezTo>
                  <a:pt x="36" y="117"/>
                  <a:pt x="42" y="114"/>
                  <a:pt x="47" y="112"/>
                </a:cubicBezTo>
                <a:cubicBezTo>
                  <a:pt x="47" y="112"/>
                  <a:pt x="47" y="112"/>
                  <a:pt x="47" y="112"/>
                </a:cubicBezTo>
                <a:cubicBezTo>
                  <a:pt x="45" y="114"/>
                  <a:pt x="43" y="117"/>
                  <a:pt x="41" y="119"/>
                </a:cubicBezTo>
                <a:cubicBezTo>
                  <a:pt x="39" y="122"/>
                  <a:pt x="38" y="125"/>
                  <a:pt x="37" y="128"/>
                </a:cubicBezTo>
                <a:cubicBezTo>
                  <a:pt x="36" y="136"/>
                  <a:pt x="43" y="141"/>
                  <a:pt x="49" y="139"/>
                </a:cubicBezTo>
                <a:cubicBezTo>
                  <a:pt x="52" y="138"/>
                  <a:pt x="54" y="135"/>
                  <a:pt x="55" y="133"/>
                </a:cubicBezTo>
                <a:cubicBezTo>
                  <a:pt x="57" y="130"/>
                  <a:pt x="58" y="126"/>
                  <a:pt x="58" y="123"/>
                </a:cubicBezTo>
                <a:cubicBezTo>
                  <a:pt x="59" y="120"/>
                  <a:pt x="60" y="117"/>
                  <a:pt x="61" y="114"/>
                </a:cubicBezTo>
                <a:cubicBezTo>
                  <a:pt x="63" y="109"/>
                  <a:pt x="66" y="105"/>
                  <a:pt x="70" y="102"/>
                </a:cubicBezTo>
                <a:cubicBezTo>
                  <a:pt x="71" y="102"/>
                  <a:pt x="71" y="102"/>
                  <a:pt x="71" y="102"/>
                </a:cubicBezTo>
                <a:cubicBezTo>
                  <a:pt x="69" y="105"/>
                  <a:pt x="68" y="107"/>
                  <a:pt x="68" y="110"/>
                </a:cubicBezTo>
                <a:cubicBezTo>
                  <a:pt x="68" y="113"/>
                  <a:pt x="67" y="116"/>
                  <a:pt x="68" y="119"/>
                </a:cubicBezTo>
                <a:cubicBezTo>
                  <a:pt x="69" y="122"/>
                  <a:pt x="70" y="124"/>
                  <a:pt x="72" y="125"/>
                </a:cubicBezTo>
                <a:cubicBezTo>
                  <a:pt x="75" y="126"/>
                  <a:pt x="79" y="124"/>
                  <a:pt x="81" y="122"/>
                </a:cubicBezTo>
                <a:cubicBezTo>
                  <a:pt x="84" y="120"/>
                  <a:pt x="84" y="116"/>
                  <a:pt x="85" y="112"/>
                </a:cubicBezTo>
                <a:cubicBezTo>
                  <a:pt x="85" y="108"/>
                  <a:pt x="85" y="104"/>
                  <a:pt x="86" y="101"/>
                </a:cubicBezTo>
                <a:cubicBezTo>
                  <a:pt x="91" y="92"/>
                  <a:pt x="103" y="91"/>
                  <a:pt x="111" y="94"/>
                </a:cubicBezTo>
                <a:cubicBezTo>
                  <a:pt x="111" y="95"/>
                  <a:pt x="111" y="95"/>
                  <a:pt x="111" y="95"/>
                </a:cubicBezTo>
                <a:cubicBezTo>
                  <a:pt x="105" y="97"/>
                  <a:pt x="98" y="102"/>
                  <a:pt x="96" y="108"/>
                </a:cubicBezTo>
                <a:cubicBezTo>
                  <a:pt x="92" y="121"/>
                  <a:pt x="105" y="129"/>
                  <a:pt x="118" y="119"/>
                </a:cubicBezTo>
                <a:cubicBezTo>
                  <a:pt x="122" y="117"/>
                  <a:pt x="125" y="115"/>
                  <a:pt x="128" y="113"/>
                </a:cubicBezTo>
                <a:cubicBezTo>
                  <a:pt x="131" y="112"/>
                  <a:pt x="133" y="111"/>
                  <a:pt x="136" y="111"/>
                </a:cubicBezTo>
                <a:cubicBezTo>
                  <a:pt x="136" y="111"/>
                  <a:pt x="137" y="110"/>
                  <a:pt x="137" y="111"/>
                </a:cubicBezTo>
                <a:cubicBezTo>
                  <a:pt x="137" y="112"/>
                  <a:pt x="137" y="112"/>
                  <a:pt x="137" y="112"/>
                </a:cubicBezTo>
                <a:cubicBezTo>
                  <a:pt x="138" y="116"/>
                  <a:pt x="142" y="119"/>
                  <a:pt x="147" y="119"/>
                </a:cubicBezTo>
                <a:cubicBezTo>
                  <a:pt x="151" y="119"/>
                  <a:pt x="155" y="116"/>
                  <a:pt x="156" y="112"/>
                </a:cubicBezTo>
                <a:cubicBezTo>
                  <a:pt x="162" y="112"/>
                  <a:pt x="162" y="112"/>
                  <a:pt x="162" y="112"/>
                </a:cubicBezTo>
                <a:cubicBezTo>
                  <a:pt x="163" y="114"/>
                  <a:pt x="164" y="116"/>
                  <a:pt x="166" y="117"/>
                </a:cubicBezTo>
                <a:cubicBezTo>
                  <a:pt x="169" y="120"/>
                  <a:pt x="174" y="121"/>
                  <a:pt x="178" y="121"/>
                </a:cubicBezTo>
                <a:cubicBezTo>
                  <a:pt x="183" y="121"/>
                  <a:pt x="188" y="118"/>
                  <a:pt x="193" y="116"/>
                </a:cubicBezTo>
                <a:cubicBezTo>
                  <a:pt x="197" y="115"/>
                  <a:pt x="200" y="113"/>
                  <a:pt x="204" y="112"/>
                </a:cubicBezTo>
                <a:cubicBezTo>
                  <a:pt x="204" y="112"/>
                  <a:pt x="204" y="112"/>
                  <a:pt x="204" y="112"/>
                </a:cubicBezTo>
                <a:cubicBezTo>
                  <a:pt x="205" y="116"/>
                  <a:pt x="209" y="119"/>
                  <a:pt x="214" y="119"/>
                </a:cubicBezTo>
                <a:cubicBezTo>
                  <a:pt x="218" y="119"/>
                  <a:pt x="222" y="116"/>
                  <a:pt x="223" y="112"/>
                </a:cubicBezTo>
                <a:cubicBezTo>
                  <a:pt x="414" y="112"/>
                  <a:pt x="414" y="112"/>
                  <a:pt x="414" y="112"/>
                </a:cubicBezTo>
                <a:cubicBezTo>
                  <a:pt x="415" y="119"/>
                  <a:pt x="422" y="125"/>
                  <a:pt x="430" y="125"/>
                </a:cubicBezTo>
                <a:cubicBezTo>
                  <a:pt x="438" y="125"/>
                  <a:pt x="444" y="119"/>
                  <a:pt x="445" y="112"/>
                </a:cubicBezTo>
                <a:cubicBezTo>
                  <a:pt x="461" y="112"/>
                  <a:pt x="461" y="112"/>
                  <a:pt x="461" y="112"/>
                </a:cubicBezTo>
                <a:cubicBezTo>
                  <a:pt x="461" y="114"/>
                  <a:pt x="463" y="116"/>
                  <a:pt x="465" y="117"/>
                </a:cubicBezTo>
                <a:cubicBezTo>
                  <a:pt x="468" y="119"/>
                  <a:pt x="471" y="118"/>
                  <a:pt x="474" y="117"/>
                </a:cubicBezTo>
                <a:cubicBezTo>
                  <a:pt x="477" y="116"/>
                  <a:pt x="480" y="115"/>
                  <a:pt x="483" y="113"/>
                </a:cubicBezTo>
                <a:cubicBezTo>
                  <a:pt x="486" y="111"/>
                  <a:pt x="488" y="110"/>
                  <a:pt x="491" y="108"/>
                </a:cubicBezTo>
                <a:cubicBezTo>
                  <a:pt x="496" y="107"/>
                  <a:pt x="501" y="107"/>
                  <a:pt x="506" y="107"/>
                </a:cubicBezTo>
                <a:cubicBezTo>
                  <a:pt x="506" y="108"/>
                  <a:pt x="506" y="108"/>
                  <a:pt x="506" y="108"/>
                </a:cubicBezTo>
                <a:cubicBezTo>
                  <a:pt x="504" y="108"/>
                  <a:pt x="501" y="110"/>
                  <a:pt x="499" y="111"/>
                </a:cubicBezTo>
                <a:cubicBezTo>
                  <a:pt x="496" y="113"/>
                  <a:pt x="494" y="115"/>
                  <a:pt x="492" y="117"/>
                </a:cubicBezTo>
                <a:cubicBezTo>
                  <a:pt x="491" y="119"/>
                  <a:pt x="490" y="122"/>
                  <a:pt x="491" y="125"/>
                </a:cubicBezTo>
                <a:cubicBezTo>
                  <a:pt x="492" y="127"/>
                  <a:pt x="496" y="129"/>
                  <a:pt x="499" y="129"/>
                </a:cubicBezTo>
                <a:cubicBezTo>
                  <a:pt x="503" y="129"/>
                  <a:pt x="506" y="127"/>
                  <a:pt x="509" y="125"/>
                </a:cubicBezTo>
                <a:cubicBezTo>
                  <a:pt x="512" y="122"/>
                  <a:pt x="515" y="119"/>
                  <a:pt x="518" y="118"/>
                </a:cubicBezTo>
                <a:cubicBezTo>
                  <a:pt x="528" y="115"/>
                  <a:pt x="536" y="124"/>
                  <a:pt x="540" y="132"/>
                </a:cubicBezTo>
                <a:cubicBezTo>
                  <a:pt x="540" y="132"/>
                  <a:pt x="540" y="132"/>
                  <a:pt x="540" y="132"/>
                </a:cubicBezTo>
                <a:cubicBezTo>
                  <a:pt x="534" y="129"/>
                  <a:pt x="526" y="127"/>
                  <a:pt x="520" y="130"/>
                </a:cubicBezTo>
                <a:cubicBezTo>
                  <a:pt x="508" y="136"/>
                  <a:pt x="510" y="151"/>
                  <a:pt x="527" y="154"/>
                </a:cubicBezTo>
                <a:cubicBezTo>
                  <a:pt x="530" y="155"/>
                  <a:pt x="535" y="156"/>
                  <a:pt x="538" y="157"/>
                </a:cubicBezTo>
                <a:cubicBezTo>
                  <a:pt x="541" y="158"/>
                  <a:pt x="543" y="159"/>
                  <a:pt x="545" y="161"/>
                </a:cubicBezTo>
                <a:cubicBezTo>
                  <a:pt x="547" y="162"/>
                  <a:pt x="548" y="164"/>
                  <a:pt x="549" y="166"/>
                </a:cubicBezTo>
                <a:cubicBezTo>
                  <a:pt x="551" y="158"/>
                  <a:pt x="551" y="150"/>
                  <a:pt x="550" y="143"/>
                </a:cubicBezTo>
                <a:cubicBezTo>
                  <a:pt x="549" y="135"/>
                  <a:pt x="545" y="127"/>
                  <a:pt x="540" y="121"/>
                </a:cubicBezTo>
                <a:cubicBezTo>
                  <a:pt x="528" y="108"/>
                  <a:pt x="509" y="107"/>
                  <a:pt x="494" y="99"/>
                </a:cubicBezTo>
                <a:cubicBezTo>
                  <a:pt x="485" y="95"/>
                  <a:pt x="477" y="88"/>
                  <a:pt x="472" y="80"/>
                </a:cubicBezTo>
                <a:cubicBezTo>
                  <a:pt x="466" y="72"/>
                  <a:pt x="462" y="62"/>
                  <a:pt x="462" y="52"/>
                </a:cubicBezTo>
                <a:cubicBezTo>
                  <a:pt x="457" y="60"/>
                  <a:pt x="455" y="70"/>
                  <a:pt x="459" y="78"/>
                </a:cubicBezTo>
                <a:cubicBezTo>
                  <a:pt x="461" y="83"/>
                  <a:pt x="464" y="86"/>
                  <a:pt x="467" y="89"/>
                </a:cubicBezTo>
                <a:cubicBezTo>
                  <a:pt x="472" y="93"/>
                  <a:pt x="478" y="95"/>
                  <a:pt x="483" y="97"/>
                </a:cubicBezTo>
                <a:cubicBezTo>
                  <a:pt x="483" y="97"/>
                  <a:pt x="483" y="97"/>
                  <a:pt x="483" y="97"/>
                </a:cubicBezTo>
                <a:cubicBezTo>
                  <a:pt x="480" y="97"/>
                  <a:pt x="477" y="97"/>
                  <a:pt x="474" y="98"/>
                </a:cubicBezTo>
                <a:cubicBezTo>
                  <a:pt x="470" y="98"/>
                  <a:pt x="467" y="99"/>
                  <a:pt x="464" y="101"/>
                </a:cubicBezTo>
                <a:cubicBezTo>
                  <a:pt x="462" y="103"/>
                  <a:pt x="461" y="105"/>
                  <a:pt x="461" y="107"/>
                </a:cubicBezTo>
                <a:cubicBezTo>
                  <a:pt x="445" y="107"/>
                  <a:pt x="445" y="107"/>
                  <a:pt x="445" y="107"/>
                </a:cubicBezTo>
                <a:cubicBezTo>
                  <a:pt x="445" y="107"/>
                  <a:pt x="445" y="106"/>
                  <a:pt x="445" y="105"/>
                </a:cubicBezTo>
                <a:cubicBezTo>
                  <a:pt x="443" y="99"/>
                  <a:pt x="437" y="94"/>
                  <a:pt x="430" y="94"/>
                </a:cubicBezTo>
                <a:cubicBezTo>
                  <a:pt x="422" y="94"/>
                  <a:pt x="416" y="99"/>
                  <a:pt x="414" y="105"/>
                </a:cubicBezTo>
                <a:cubicBezTo>
                  <a:pt x="414" y="106"/>
                  <a:pt x="414" y="107"/>
                  <a:pt x="414" y="107"/>
                </a:cubicBezTo>
                <a:cubicBezTo>
                  <a:pt x="223" y="107"/>
                  <a:pt x="223" y="107"/>
                  <a:pt x="223" y="107"/>
                </a:cubicBezTo>
                <a:cubicBezTo>
                  <a:pt x="222" y="103"/>
                  <a:pt x="218" y="100"/>
                  <a:pt x="214" y="100"/>
                </a:cubicBezTo>
                <a:cubicBezTo>
                  <a:pt x="209" y="100"/>
                  <a:pt x="205" y="103"/>
                  <a:pt x="204" y="107"/>
                </a:cubicBezTo>
                <a:cubicBezTo>
                  <a:pt x="204" y="107"/>
                  <a:pt x="204" y="107"/>
                  <a:pt x="204" y="107"/>
                </a:cubicBezTo>
                <a:cubicBezTo>
                  <a:pt x="200" y="106"/>
                  <a:pt x="197" y="104"/>
                  <a:pt x="193" y="103"/>
                </a:cubicBezTo>
                <a:cubicBezTo>
                  <a:pt x="188" y="100"/>
                  <a:pt x="183" y="98"/>
                  <a:pt x="178" y="98"/>
                </a:cubicBezTo>
                <a:cubicBezTo>
                  <a:pt x="174" y="98"/>
                  <a:pt x="169" y="99"/>
                  <a:pt x="166" y="102"/>
                </a:cubicBezTo>
                <a:cubicBezTo>
                  <a:pt x="165" y="103"/>
                  <a:pt x="163" y="105"/>
                  <a:pt x="162" y="107"/>
                </a:cubicBezTo>
                <a:cubicBezTo>
                  <a:pt x="156" y="107"/>
                  <a:pt x="156" y="107"/>
                  <a:pt x="156" y="107"/>
                </a:cubicBezTo>
                <a:cubicBezTo>
                  <a:pt x="155" y="103"/>
                  <a:pt x="151" y="100"/>
                  <a:pt x="147" y="100"/>
                </a:cubicBezTo>
                <a:cubicBezTo>
                  <a:pt x="143" y="100"/>
                  <a:pt x="139" y="102"/>
                  <a:pt x="138" y="105"/>
                </a:cubicBezTo>
                <a:cubicBezTo>
                  <a:pt x="134" y="101"/>
                  <a:pt x="131" y="97"/>
                  <a:pt x="126" y="94"/>
                </a:cubicBezTo>
                <a:close/>
                <a:moveTo>
                  <a:pt x="634" y="202"/>
                </a:moveTo>
                <a:cubicBezTo>
                  <a:pt x="632" y="197"/>
                  <a:pt x="629" y="191"/>
                  <a:pt x="628" y="186"/>
                </a:cubicBezTo>
                <a:cubicBezTo>
                  <a:pt x="626" y="191"/>
                  <a:pt x="623" y="197"/>
                  <a:pt x="621" y="202"/>
                </a:cubicBezTo>
                <a:cubicBezTo>
                  <a:pt x="619" y="207"/>
                  <a:pt x="616" y="212"/>
                  <a:pt x="616" y="218"/>
                </a:cubicBezTo>
                <a:cubicBezTo>
                  <a:pt x="616" y="222"/>
                  <a:pt x="617" y="226"/>
                  <a:pt x="620" y="229"/>
                </a:cubicBezTo>
                <a:cubicBezTo>
                  <a:pt x="622" y="231"/>
                  <a:pt x="625" y="233"/>
                  <a:pt x="628" y="234"/>
                </a:cubicBezTo>
                <a:cubicBezTo>
                  <a:pt x="631" y="233"/>
                  <a:pt x="633" y="231"/>
                  <a:pt x="635" y="229"/>
                </a:cubicBezTo>
                <a:cubicBezTo>
                  <a:pt x="638" y="226"/>
                  <a:pt x="639" y="222"/>
                  <a:pt x="639" y="218"/>
                </a:cubicBezTo>
                <a:cubicBezTo>
                  <a:pt x="639" y="212"/>
                  <a:pt x="637" y="207"/>
                  <a:pt x="634" y="202"/>
                </a:cubicBezTo>
                <a:close/>
                <a:moveTo>
                  <a:pt x="621" y="50"/>
                </a:moveTo>
                <a:cubicBezTo>
                  <a:pt x="623" y="55"/>
                  <a:pt x="626" y="61"/>
                  <a:pt x="628" y="67"/>
                </a:cubicBezTo>
                <a:cubicBezTo>
                  <a:pt x="629" y="61"/>
                  <a:pt x="632" y="55"/>
                  <a:pt x="634" y="50"/>
                </a:cubicBezTo>
                <a:cubicBezTo>
                  <a:pt x="637" y="45"/>
                  <a:pt x="639" y="40"/>
                  <a:pt x="639" y="35"/>
                </a:cubicBezTo>
                <a:cubicBezTo>
                  <a:pt x="639" y="30"/>
                  <a:pt x="638" y="26"/>
                  <a:pt x="635" y="23"/>
                </a:cubicBezTo>
                <a:cubicBezTo>
                  <a:pt x="633" y="21"/>
                  <a:pt x="631" y="19"/>
                  <a:pt x="628" y="18"/>
                </a:cubicBezTo>
                <a:cubicBezTo>
                  <a:pt x="625" y="19"/>
                  <a:pt x="622" y="21"/>
                  <a:pt x="620" y="23"/>
                </a:cubicBezTo>
                <a:cubicBezTo>
                  <a:pt x="617" y="26"/>
                  <a:pt x="616" y="30"/>
                  <a:pt x="616" y="35"/>
                </a:cubicBezTo>
                <a:cubicBezTo>
                  <a:pt x="616" y="40"/>
                  <a:pt x="619" y="45"/>
                  <a:pt x="621" y="50"/>
                </a:cubicBezTo>
                <a:close/>
                <a:moveTo>
                  <a:pt x="586" y="94"/>
                </a:moveTo>
                <a:cubicBezTo>
                  <a:pt x="578" y="106"/>
                  <a:pt x="597" y="112"/>
                  <a:pt x="605" y="117"/>
                </a:cubicBezTo>
                <a:cubicBezTo>
                  <a:pt x="622" y="128"/>
                  <a:pt x="623" y="144"/>
                  <a:pt x="610" y="161"/>
                </a:cubicBezTo>
                <a:cubicBezTo>
                  <a:pt x="621" y="157"/>
                  <a:pt x="626" y="141"/>
                  <a:pt x="628" y="129"/>
                </a:cubicBezTo>
                <a:cubicBezTo>
                  <a:pt x="629" y="141"/>
                  <a:pt x="634" y="157"/>
                  <a:pt x="646" y="161"/>
                </a:cubicBezTo>
                <a:cubicBezTo>
                  <a:pt x="633" y="144"/>
                  <a:pt x="633" y="128"/>
                  <a:pt x="651" y="117"/>
                </a:cubicBezTo>
                <a:cubicBezTo>
                  <a:pt x="658" y="112"/>
                  <a:pt x="677" y="106"/>
                  <a:pt x="669" y="94"/>
                </a:cubicBezTo>
                <a:cubicBezTo>
                  <a:pt x="664" y="87"/>
                  <a:pt x="652" y="87"/>
                  <a:pt x="649" y="96"/>
                </a:cubicBezTo>
                <a:cubicBezTo>
                  <a:pt x="648" y="98"/>
                  <a:pt x="646" y="99"/>
                  <a:pt x="646" y="98"/>
                </a:cubicBezTo>
                <a:cubicBezTo>
                  <a:pt x="649" y="83"/>
                  <a:pt x="657" y="71"/>
                  <a:pt x="669" y="62"/>
                </a:cubicBezTo>
                <a:cubicBezTo>
                  <a:pt x="690" y="45"/>
                  <a:pt x="703" y="62"/>
                  <a:pt x="697" y="69"/>
                </a:cubicBezTo>
                <a:cubicBezTo>
                  <a:pt x="696" y="69"/>
                  <a:pt x="695" y="70"/>
                  <a:pt x="694" y="69"/>
                </a:cubicBezTo>
                <a:cubicBezTo>
                  <a:pt x="692" y="67"/>
                  <a:pt x="689" y="66"/>
                  <a:pt x="687" y="67"/>
                </a:cubicBezTo>
                <a:cubicBezTo>
                  <a:pt x="683" y="69"/>
                  <a:pt x="681" y="73"/>
                  <a:pt x="683" y="76"/>
                </a:cubicBezTo>
                <a:cubicBezTo>
                  <a:pt x="685" y="84"/>
                  <a:pt x="695" y="83"/>
                  <a:pt x="701" y="79"/>
                </a:cubicBezTo>
                <a:cubicBezTo>
                  <a:pt x="707" y="75"/>
                  <a:pt x="710" y="69"/>
                  <a:pt x="710" y="63"/>
                </a:cubicBezTo>
                <a:cubicBezTo>
                  <a:pt x="711" y="52"/>
                  <a:pt x="699" y="44"/>
                  <a:pt x="688" y="45"/>
                </a:cubicBezTo>
                <a:cubicBezTo>
                  <a:pt x="677" y="46"/>
                  <a:pt x="667" y="54"/>
                  <a:pt x="659" y="61"/>
                </a:cubicBezTo>
                <a:cubicBezTo>
                  <a:pt x="657" y="62"/>
                  <a:pt x="659" y="59"/>
                  <a:pt x="659" y="59"/>
                </a:cubicBezTo>
                <a:cubicBezTo>
                  <a:pt x="667" y="50"/>
                  <a:pt x="674" y="40"/>
                  <a:pt x="673" y="28"/>
                </a:cubicBezTo>
                <a:cubicBezTo>
                  <a:pt x="672" y="8"/>
                  <a:pt x="645" y="0"/>
                  <a:pt x="628" y="1"/>
                </a:cubicBezTo>
                <a:cubicBezTo>
                  <a:pt x="611" y="0"/>
                  <a:pt x="583" y="8"/>
                  <a:pt x="582" y="28"/>
                </a:cubicBezTo>
                <a:cubicBezTo>
                  <a:pt x="581" y="40"/>
                  <a:pt x="589" y="50"/>
                  <a:pt x="596" y="59"/>
                </a:cubicBezTo>
                <a:cubicBezTo>
                  <a:pt x="596" y="59"/>
                  <a:pt x="598" y="62"/>
                  <a:pt x="597" y="61"/>
                </a:cubicBezTo>
                <a:cubicBezTo>
                  <a:pt x="588" y="54"/>
                  <a:pt x="578" y="46"/>
                  <a:pt x="567" y="45"/>
                </a:cubicBezTo>
                <a:cubicBezTo>
                  <a:pt x="557" y="44"/>
                  <a:pt x="545" y="52"/>
                  <a:pt x="545" y="63"/>
                </a:cubicBezTo>
                <a:cubicBezTo>
                  <a:pt x="545" y="69"/>
                  <a:pt x="549" y="75"/>
                  <a:pt x="554" y="79"/>
                </a:cubicBezTo>
                <a:cubicBezTo>
                  <a:pt x="560" y="83"/>
                  <a:pt x="570" y="84"/>
                  <a:pt x="573" y="76"/>
                </a:cubicBezTo>
                <a:cubicBezTo>
                  <a:pt x="574" y="73"/>
                  <a:pt x="572" y="69"/>
                  <a:pt x="569" y="67"/>
                </a:cubicBezTo>
                <a:cubicBezTo>
                  <a:pt x="566" y="66"/>
                  <a:pt x="563" y="67"/>
                  <a:pt x="561" y="69"/>
                </a:cubicBezTo>
                <a:cubicBezTo>
                  <a:pt x="561" y="70"/>
                  <a:pt x="559" y="69"/>
                  <a:pt x="559" y="69"/>
                </a:cubicBezTo>
                <a:cubicBezTo>
                  <a:pt x="552" y="62"/>
                  <a:pt x="566" y="45"/>
                  <a:pt x="586" y="62"/>
                </a:cubicBezTo>
                <a:cubicBezTo>
                  <a:pt x="598" y="71"/>
                  <a:pt x="606" y="83"/>
                  <a:pt x="609" y="98"/>
                </a:cubicBezTo>
                <a:cubicBezTo>
                  <a:pt x="610" y="99"/>
                  <a:pt x="607" y="98"/>
                  <a:pt x="607" y="96"/>
                </a:cubicBezTo>
                <a:cubicBezTo>
                  <a:pt x="603" y="87"/>
                  <a:pt x="591" y="87"/>
                  <a:pt x="586" y="94"/>
                </a:cubicBezTo>
                <a:close/>
                <a:moveTo>
                  <a:pt x="611" y="73"/>
                </a:moveTo>
                <a:cubicBezTo>
                  <a:pt x="606" y="62"/>
                  <a:pt x="601" y="51"/>
                  <a:pt x="600" y="39"/>
                </a:cubicBezTo>
                <a:cubicBezTo>
                  <a:pt x="600" y="22"/>
                  <a:pt x="611" y="6"/>
                  <a:pt x="628" y="2"/>
                </a:cubicBezTo>
                <a:cubicBezTo>
                  <a:pt x="645" y="6"/>
                  <a:pt x="656" y="22"/>
                  <a:pt x="655" y="39"/>
                </a:cubicBezTo>
                <a:cubicBezTo>
                  <a:pt x="654" y="51"/>
                  <a:pt x="649" y="62"/>
                  <a:pt x="645" y="73"/>
                </a:cubicBezTo>
                <a:cubicBezTo>
                  <a:pt x="638" y="88"/>
                  <a:pt x="629" y="103"/>
                  <a:pt x="628" y="121"/>
                </a:cubicBezTo>
                <a:cubicBezTo>
                  <a:pt x="626" y="103"/>
                  <a:pt x="618" y="88"/>
                  <a:pt x="611" y="73"/>
                </a:cubicBezTo>
                <a:close/>
                <a:moveTo>
                  <a:pt x="518" y="91"/>
                </a:moveTo>
                <a:cubicBezTo>
                  <a:pt x="526" y="87"/>
                  <a:pt x="536" y="87"/>
                  <a:pt x="544" y="93"/>
                </a:cubicBezTo>
                <a:cubicBezTo>
                  <a:pt x="548" y="96"/>
                  <a:pt x="551" y="99"/>
                  <a:pt x="553" y="103"/>
                </a:cubicBezTo>
                <a:cubicBezTo>
                  <a:pt x="555" y="109"/>
                  <a:pt x="556" y="115"/>
                  <a:pt x="557" y="121"/>
                </a:cubicBezTo>
                <a:cubicBezTo>
                  <a:pt x="557" y="121"/>
                  <a:pt x="557" y="121"/>
                  <a:pt x="557" y="121"/>
                </a:cubicBezTo>
                <a:cubicBezTo>
                  <a:pt x="558" y="117"/>
                  <a:pt x="559" y="114"/>
                  <a:pt x="560" y="112"/>
                </a:cubicBezTo>
                <a:cubicBezTo>
                  <a:pt x="561" y="108"/>
                  <a:pt x="563" y="105"/>
                  <a:pt x="565" y="103"/>
                </a:cubicBezTo>
                <a:cubicBezTo>
                  <a:pt x="571" y="98"/>
                  <a:pt x="579" y="101"/>
                  <a:pt x="581" y="107"/>
                </a:cubicBezTo>
                <a:cubicBezTo>
                  <a:pt x="581" y="110"/>
                  <a:pt x="580" y="113"/>
                  <a:pt x="579" y="116"/>
                </a:cubicBezTo>
                <a:cubicBezTo>
                  <a:pt x="577" y="118"/>
                  <a:pt x="575" y="121"/>
                  <a:pt x="573" y="123"/>
                </a:cubicBezTo>
                <a:cubicBezTo>
                  <a:pt x="571" y="126"/>
                  <a:pt x="568" y="128"/>
                  <a:pt x="566" y="131"/>
                </a:cubicBezTo>
                <a:cubicBezTo>
                  <a:pt x="564" y="135"/>
                  <a:pt x="563" y="140"/>
                  <a:pt x="562" y="145"/>
                </a:cubicBezTo>
                <a:cubicBezTo>
                  <a:pt x="563" y="145"/>
                  <a:pt x="563" y="145"/>
                  <a:pt x="563" y="145"/>
                </a:cubicBezTo>
                <a:cubicBezTo>
                  <a:pt x="564" y="143"/>
                  <a:pt x="566" y="141"/>
                  <a:pt x="568" y="139"/>
                </a:cubicBezTo>
                <a:cubicBezTo>
                  <a:pt x="570" y="137"/>
                  <a:pt x="572" y="135"/>
                  <a:pt x="575" y="134"/>
                </a:cubicBezTo>
                <a:cubicBezTo>
                  <a:pt x="577" y="133"/>
                  <a:pt x="580" y="132"/>
                  <a:pt x="582" y="134"/>
                </a:cubicBezTo>
                <a:cubicBezTo>
                  <a:pt x="585" y="136"/>
                  <a:pt x="586" y="140"/>
                  <a:pt x="585" y="143"/>
                </a:cubicBezTo>
                <a:cubicBezTo>
                  <a:pt x="585" y="147"/>
                  <a:pt x="581" y="149"/>
                  <a:pt x="579" y="151"/>
                </a:cubicBezTo>
                <a:cubicBezTo>
                  <a:pt x="576" y="154"/>
                  <a:pt x="572" y="156"/>
                  <a:pt x="570" y="159"/>
                </a:cubicBezTo>
                <a:cubicBezTo>
                  <a:pt x="565" y="168"/>
                  <a:pt x="572" y="178"/>
                  <a:pt x="579" y="184"/>
                </a:cubicBezTo>
                <a:cubicBezTo>
                  <a:pt x="579" y="183"/>
                  <a:pt x="579" y="183"/>
                  <a:pt x="579" y="183"/>
                </a:cubicBezTo>
                <a:cubicBezTo>
                  <a:pt x="578" y="177"/>
                  <a:pt x="577" y="168"/>
                  <a:pt x="582" y="163"/>
                </a:cubicBezTo>
                <a:cubicBezTo>
                  <a:pt x="590" y="153"/>
                  <a:pt x="604" y="158"/>
                  <a:pt x="604" y="175"/>
                </a:cubicBezTo>
                <a:cubicBezTo>
                  <a:pt x="604" y="179"/>
                  <a:pt x="603" y="183"/>
                  <a:pt x="604" y="187"/>
                </a:cubicBezTo>
                <a:cubicBezTo>
                  <a:pt x="604" y="190"/>
                  <a:pt x="605" y="192"/>
                  <a:pt x="606" y="194"/>
                </a:cubicBezTo>
                <a:cubicBezTo>
                  <a:pt x="608" y="196"/>
                  <a:pt x="609" y="198"/>
                  <a:pt x="611" y="199"/>
                </a:cubicBezTo>
                <a:cubicBezTo>
                  <a:pt x="603" y="199"/>
                  <a:pt x="595" y="199"/>
                  <a:pt x="588" y="196"/>
                </a:cubicBezTo>
                <a:cubicBezTo>
                  <a:pt x="580" y="193"/>
                  <a:pt x="574" y="188"/>
                  <a:pt x="569" y="181"/>
                </a:cubicBezTo>
                <a:cubicBezTo>
                  <a:pt x="559" y="167"/>
                  <a:pt x="562" y="148"/>
                  <a:pt x="557" y="131"/>
                </a:cubicBezTo>
                <a:cubicBezTo>
                  <a:pt x="555" y="122"/>
                  <a:pt x="550" y="113"/>
                  <a:pt x="543" y="106"/>
                </a:cubicBezTo>
                <a:cubicBezTo>
                  <a:pt x="536" y="99"/>
                  <a:pt x="528" y="93"/>
                  <a:pt x="518" y="91"/>
                </a:cubicBezTo>
                <a:close/>
                <a:moveTo>
                  <a:pt x="737" y="91"/>
                </a:moveTo>
                <a:cubicBezTo>
                  <a:pt x="729" y="87"/>
                  <a:pt x="719" y="87"/>
                  <a:pt x="711" y="93"/>
                </a:cubicBezTo>
                <a:cubicBezTo>
                  <a:pt x="708" y="96"/>
                  <a:pt x="705" y="99"/>
                  <a:pt x="703" y="103"/>
                </a:cubicBezTo>
                <a:cubicBezTo>
                  <a:pt x="700" y="109"/>
                  <a:pt x="699" y="115"/>
                  <a:pt x="699" y="121"/>
                </a:cubicBezTo>
                <a:cubicBezTo>
                  <a:pt x="698" y="121"/>
                  <a:pt x="698" y="121"/>
                  <a:pt x="698" y="121"/>
                </a:cubicBezTo>
                <a:cubicBezTo>
                  <a:pt x="698" y="117"/>
                  <a:pt x="697" y="114"/>
                  <a:pt x="695" y="112"/>
                </a:cubicBezTo>
                <a:cubicBezTo>
                  <a:pt x="694" y="108"/>
                  <a:pt x="692" y="105"/>
                  <a:pt x="690" y="103"/>
                </a:cubicBezTo>
                <a:cubicBezTo>
                  <a:pt x="685" y="98"/>
                  <a:pt x="676" y="101"/>
                  <a:pt x="675" y="107"/>
                </a:cubicBezTo>
                <a:cubicBezTo>
                  <a:pt x="674" y="110"/>
                  <a:pt x="675" y="113"/>
                  <a:pt x="676" y="116"/>
                </a:cubicBezTo>
                <a:cubicBezTo>
                  <a:pt x="678" y="118"/>
                  <a:pt x="680" y="121"/>
                  <a:pt x="683" y="123"/>
                </a:cubicBezTo>
                <a:cubicBezTo>
                  <a:pt x="685" y="126"/>
                  <a:pt x="687" y="128"/>
                  <a:pt x="689" y="131"/>
                </a:cubicBezTo>
                <a:cubicBezTo>
                  <a:pt x="692" y="135"/>
                  <a:pt x="693" y="140"/>
                  <a:pt x="693" y="145"/>
                </a:cubicBezTo>
                <a:cubicBezTo>
                  <a:pt x="693" y="145"/>
                  <a:pt x="693" y="145"/>
                  <a:pt x="693" y="145"/>
                </a:cubicBezTo>
                <a:cubicBezTo>
                  <a:pt x="692" y="143"/>
                  <a:pt x="690" y="141"/>
                  <a:pt x="688" y="139"/>
                </a:cubicBezTo>
                <a:cubicBezTo>
                  <a:pt x="686" y="137"/>
                  <a:pt x="683" y="135"/>
                  <a:pt x="680" y="134"/>
                </a:cubicBezTo>
                <a:cubicBezTo>
                  <a:pt x="678" y="133"/>
                  <a:pt x="675" y="132"/>
                  <a:pt x="673" y="134"/>
                </a:cubicBezTo>
                <a:cubicBezTo>
                  <a:pt x="670" y="136"/>
                  <a:pt x="670" y="140"/>
                  <a:pt x="670" y="143"/>
                </a:cubicBezTo>
                <a:cubicBezTo>
                  <a:pt x="671" y="147"/>
                  <a:pt x="674" y="149"/>
                  <a:pt x="677" y="151"/>
                </a:cubicBezTo>
                <a:cubicBezTo>
                  <a:pt x="680" y="154"/>
                  <a:pt x="683" y="156"/>
                  <a:pt x="685" y="159"/>
                </a:cubicBezTo>
                <a:cubicBezTo>
                  <a:pt x="690" y="168"/>
                  <a:pt x="683" y="178"/>
                  <a:pt x="676" y="184"/>
                </a:cubicBezTo>
                <a:cubicBezTo>
                  <a:pt x="676" y="183"/>
                  <a:pt x="676" y="183"/>
                  <a:pt x="676" y="183"/>
                </a:cubicBezTo>
                <a:cubicBezTo>
                  <a:pt x="678" y="177"/>
                  <a:pt x="678" y="168"/>
                  <a:pt x="674" y="163"/>
                </a:cubicBezTo>
                <a:cubicBezTo>
                  <a:pt x="665" y="153"/>
                  <a:pt x="652" y="158"/>
                  <a:pt x="651" y="175"/>
                </a:cubicBezTo>
                <a:cubicBezTo>
                  <a:pt x="651" y="179"/>
                  <a:pt x="652" y="183"/>
                  <a:pt x="651" y="187"/>
                </a:cubicBezTo>
                <a:cubicBezTo>
                  <a:pt x="651" y="190"/>
                  <a:pt x="650" y="192"/>
                  <a:pt x="649" y="194"/>
                </a:cubicBezTo>
                <a:cubicBezTo>
                  <a:pt x="648" y="196"/>
                  <a:pt x="646" y="198"/>
                  <a:pt x="644" y="199"/>
                </a:cubicBezTo>
                <a:cubicBezTo>
                  <a:pt x="652" y="199"/>
                  <a:pt x="660" y="199"/>
                  <a:pt x="668" y="196"/>
                </a:cubicBezTo>
                <a:cubicBezTo>
                  <a:pt x="675" y="193"/>
                  <a:pt x="682" y="188"/>
                  <a:pt x="686" y="181"/>
                </a:cubicBezTo>
                <a:cubicBezTo>
                  <a:pt x="697" y="167"/>
                  <a:pt x="694" y="148"/>
                  <a:pt x="698" y="131"/>
                </a:cubicBezTo>
                <a:cubicBezTo>
                  <a:pt x="701" y="122"/>
                  <a:pt x="706" y="113"/>
                  <a:pt x="712" y="106"/>
                </a:cubicBezTo>
                <a:cubicBezTo>
                  <a:pt x="719" y="99"/>
                  <a:pt x="728" y="93"/>
                  <a:pt x="737" y="91"/>
                </a:cubicBezTo>
                <a:close/>
              </a:path>
            </a:pathLst>
          </a:custGeom>
          <a:solidFill>
            <a:schemeClr val="tx1">
              <a:alpha val="8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6" name="组合 4"/>
          <p:cNvGrpSpPr/>
          <p:nvPr/>
        </p:nvGrpSpPr>
        <p:grpSpPr>
          <a:xfrm>
            <a:off x="5819500" y="1636573"/>
            <a:ext cx="3239145" cy="80465"/>
            <a:chOff x="5108253" y="1177442"/>
            <a:chExt cx="1975492" cy="49074"/>
          </a:xfrm>
        </p:grpSpPr>
        <p:cxnSp>
          <p:nvCxnSpPr>
            <p:cNvPr id="47" name="直接连接符 5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6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직사각형 1"/>
          <p:cNvSpPr/>
          <p:nvPr/>
        </p:nvSpPr>
        <p:spPr>
          <a:xfrm>
            <a:off x="7635069" y="2363744"/>
            <a:ext cx="1529451" cy="7103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6"/>
          <p:cNvSpPr txBox="1"/>
          <p:nvPr/>
        </p:nvSpPr>
        <p:spPr>
          <a:xfrm>
            <a:off x="7708260" y="3474517"/>
            <a:ext cx="407214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Cambria" panose="02040503050406030204" pitchFamily="18" charset="0"/>
              </a:rPr>
              <a:t>Limitations: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Difficult to observe and measure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Selection problem</a:t>
            </a:r>
          </a:p>
        </p:txBody>
      </p:sp>
      <p:sp>
        <p:nvSpPr>
          <p:cNvPr id="52" name="TextBox 13"/>
          <p:cNvSpPr txBox="1"/>
          <p:nvPr/>
        </p:nvSpPr>
        <p:spPr>
          <a:xfrm>
            <a:off x="4012952" y="3473004"/>
            <a:ext cx="33238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rgbClr val="0000FF"/>
                </a:solidFill>
                <a:latin typeface="Cambria" panose="02040503050406030204" pitchFamily="18" charset="0"/>
              </a:rPr>
              <a:t>I: Institution chosen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Cambria" panose="02040503050406030204" pitchFamily="18" charset="0"/>
              </a:rPr>
              <a:t>I</a:t>
            </a:r>
            <a:r>
              <a:rPr lang="en-US" altLang="zh-TW" sz="2000" baseline="30000" dirty="0">
                <a:solidFill>
                  <a:srgbClr val="0000FF"/>
                </a:solidFill>
              </a:rPr>
              <a:t>o</a:t>
            </a:r>
            <a:r>
              <a:rPr lang="en-US" sz="2000" dirty="0">
                <a:solidFill>
                  <a:srgbClr val="0000FF"/>
                </a:solidFill>
                <a:latin typeface="Cambria" panose="02040503050406030204" pitchFamily="18" charset="0"/>
              </a:rPr>
              <a:t>: Internal Organization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FF"/>
                </a:solidFill>
                <a:latin typeface="Cambria" panose="02040503050406030204" pitchFamily="18" charset="0"/>
              </a:rPr>
              <a:t>I</a:t>
            </a:r>
            <a:r>
              <a:rPr lang="en-US" altLang="zh-TW" sz="2000" baseline="30000" dirty="0" err="1">
                <a:solidFill>
                  <a:srgbClr val="0000FF"/>
                </a:solidFill>
              </a:rPr>
              <a:t>m</a:t>
            </a:r>
            <a:r>
              <a:rPr lang="en-US" sz="2000" dirty="0">
                <a:solidFill>
                  <a:srgbClr val="0000FF"/>
                </a:solidFill>
                <a:latin typeface="Cambria" panose="02040503050406030204" pitchFamily="18" charset="0"/>
              </a:rPr>
              <a:t>: </a:t>
            </a:r>
            <a:r>
              <a:rPr lang="en-US" altLang="zh-TW" sz="2000" dirty="0">
                <a:solidFill>
                  <a:srgbClr val="0000FF"/>
                </a:solidFill>
                <a:latin typeface="Cambria" panose="02040503050406030204" pitchFamily="18" charset="0"/>
              </a:rPr>
              <a:t>Market Exchange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rgbClr val="0000FF"/>
                </a:solidFill>
                <a:latin typeface="Cambria" panose="02040503050406030204" pitchFamily="18" charset="0"/>
              </a:rPr>
              <a:t>G</a:t>
            </a:r>
            <a:r>
              <a:rPr lang="en-US" altLang="zh-TW" sz="2000" baseline="30000" dirty="0">
                <a:solidFill>
                  <a:srgbClr val="0000FF"/>
                </a:solidFill>
              </a:rPr>
              <a:t>o</a:t>
            </a:r>
            <a:r>
              <a:rPr lang="en-US" altLang="zh-TW" sz="2000" dirty="0">
                <a:solidFill>
                  <a:srgbClr val="0000FF"/>
                </a:solidFill>
                <a:latin typeface="Cambria" panose="02040503050406030204" pitchFamily="18" charset="0"/>
              </a:rPr>
              <a:t>: Cost of Organization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Cambria" panose="02040503050406030204" pitchFamily="18" charset="0"/>
              </a:rPr>
              <a:t>G</a:t>
            </a:r>
            <a:r>
              <a:rPr lang="en-US" altLang="zh-TW" sz="2000" baseline="30000" dirty="0">
                <a:solidFill>
                  <a:srgbClr val="0000FF"/>
                </a:solidFill>
              </a:rPr>
              <a:t>m</a:t>
            </a:r>
            <a:r>
              <a:rPr lang="en-US" altLang="zh-TW" sz="2000" dirty="0">
                <a:solidFill>
                  <a:srgbClr val="0000FF"/>
                </a:solidFill>
                <a:latin typeface="Cambria" panose="02040503050406030204" pitchFamily="18" charset="0"/>
              </a:rPr>
              <a:t>: Cost of Market</a:t>
            </a:r>
            <a:endParaRPr lang="en-US" sz="2000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839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2640" y="95858"/>
            <a:ext cx="11995688" cy="6661149"/>
          </a:xfrm>
          <a:prstGeom prst="rect">
            <a:avLst/>
          </a:prstGeom>
          <a:noFill/>
          <a:ln w="63500" cmpd="thickThin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414792" y="879060"/>
            <a:ext cx="1" cy="509987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349153" y="1402564"/>
            <a:ext cx="804793" cy="798631"/>
            <a:chOff x="4985288" y="1224585"/>
            <a:chExt cx="2546888" cy="2527388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243719" y="1509982"/>
            <a:ext cx="103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prstClr val="white"/>
                </a:solidFill>
                <a:latin typeface="宋体" panose="02010600030101010101" pitchFamily="2" charset="-122"/>
              </a:rPr>
              <a:t>02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851801" y="5499679"/>
            <a:ext cx="1975492" cy="49074"/>
            <a:chOff x="5108253" y="1177442"/>
            <a:chExt cx="1975492" cy="49074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753278" y="2552981"/>
            <a:ext cx="2016626" cy="278698"/>
            <a:chOff x="7150100" y="4803775"/>
            <a:chExt cx="2317750" cy="668338"/>
          </a:xfrm>
        </p:grpSpPr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8074025" y="4803775"/>
              <a:ext cx="466725" cy="533400"/>
            </a:xfrm>
            <a:custGeom>
              <a:avLst/>
              <a:gdLst>
                <a:gd name="T0" fmla="*/ 60 w 124"/>
                <a:gd name="T1" fmla="*/ 95 h 140"/>
                <a:gd name="T2" fmla="*/ 41 w 124"/>
                <a:gd name="T3" fmla="*/ 42 h 140"/>
                <a:gd name="T4" fmla="*/ 84 w 124"/>
                <a:gd name="T5" fmla="*/ 42 h 140"/>
                <a:gd name="T6" fmla="*/ 65 w 124"/>
                <a:gd name="T7" fmla="*/ 95 h 140"/>
                <a:gd name="T8" fmla="*/ 124 w 124"/>
                <a:gd name="T9" fmla="*/ 140 h 140"/>
                <a:gd name="T10" fmla="*/ 62 w 124"/>
                <a:gd name="T11" fmla="*/ 98 h 140"/>
                <a:gd name="T12" fmla="*/ 0 w 124"/>
                <a:gd name="T13" fmla="*/ 140 h 140"/>
                <a:gd name="T14" fmla="*/ 60 w 124"/>
                <a:gd name="T15" fmla="*/ 9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40">
                  <a:moveTo>
                    <a:pt x="60" y="95"/>
                  </a:moveTo>
                  <a:cubicBezTo>
                    <a:pt x="49" y="80"/>
                    <a:pt x="40" y="61"/>
                    <a:pt x="41" y="42"/>
                  </a:cubicBezTo>
                  <a:cubicBezTo>
                    <a:pt x="44" y="0"/>
                    <a:pt x="81" y="0"/>
                    <a:pt x="84" y="42"/>
                  </a:cubicBezTo>
                  <a:cubicBezTo>
                    <a:pt x="85" y="61"/>
                    <a:pt x="76" y="80"/>
                    <a:pt x="65" y="95"/>
                  </a:cubicBezTo>
                  <a:cubicBezTo>
                    <a:pt x="80" y="114"/>
                    <a:pt x="100" y="135"/>
                    <a:pt x="124" y="140"/>
                  </a:cubicBezTo>
                  <a:cubicBezTo>
                    <a:pt x="102" y="139"/>
                    <a:pt x="77" y="117"/>
                    <a:pt x="62" y="98"/>
                  </a:cubicBezTo>
                  <a:cubicBezTo>
                    <a:pt x="48" y="117"/>
                    <a:pt x="23" y="139"/>
                    <a:pt x="0" y="140"/>
                  </a:cubicBezTo>
                  <a:cubicBezTo>
                    <a:pt x="24" y="135"/>
                    <a:pt x="45" y="114"/>
                    <a:pt x="60" y="95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8702675" y="5368925"/>
              <a:ext cx="765175" cy="22225"/>
            </a:xfrm>
            <a:custGeom>
              <a:avLst/>
              <a:gdLst>
                <a:gd name="T0" fmla="*/ 101 w 203"/>
                <a:gd name="T1" fmla="*/ 6 h 6"/>
                <a:gd name="T2" fmla="*/ 0 w 203"/>
                <a:gd name="T3" fmla="*/ 3 h 6"/>
                <a:gd name="T4" fmla="*/ 101 w 203"/>
                <a:gd name="T5" fmla="*/ 0 h 6"/>
                <a:gd name="T6" fmla="*/ 203 w 203"/>
                <a:gd name="T7" fmla="*/ 4 h 6"/>
                <a:gd name="T8" fmla="*/ 101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1" y="6"/>
                  </a:moveTo>
                  <a:cubicBezTo>
                    <a:pt x="68" y="6"/>
                    <a:pt x="34" y="6"/>
                    <a:pt x="0" y="3"/>
                  </a:cubicBezTo>
                  <a:cubicBezTo>
                    <a:pt x="35" y="0"/>
                    <a:pt x="68" y="0"/>
                    <a:pt x="101" y="0"/>
                  </a:cubicBezTo>
                  <a:cubicBezTo>
                    <a:pt x="134" y="0"/>
                    <a:pt x="168" y="1"/>
                    <a:pt x="203" y="4"/>
                  </a:cubicBezTo>
                  <a:cubicBezTo>
                    <a:pt x="166" y="6"/>
                    <a:pt x="101" y="6"/>
                    <a:pt x="101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7150100" y="5368925"/>
              <a:ext cx="765175" cy="22225"/>
            </a:xfrm>
            <a:custGeom>
              <a:avLst/>
              <a:gdLst>
                <a:gd name="T0" fmla="*/ 102 w 203"/>
                <a:gd name="T1" fmla="*/ 6 h 6"/>
                <a:gd name="T2" fmla="*/ 203 w 203"/>
                <a:gd name="T3" fmla="*/ 3 h 6"/>
                <a:gd name="T4" fmla="*/ 102 w 203"/>
                <a:gd name="T5" fmla="*/ 0 h 6"/>
                <a:gd name="T6" fmla="*/ 0 w 203"/>
                <a:gd name="T7" fmla="*/ 4 h 6"/>
                <a:gd name="T8" fmla="*/ 102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2" y="6"/>
                  </a:moveTo>
                  <a:cubicBezTo>
                    <a:pt x="135" y="6"/>
                    <a:pt x="169" y="6"/>
                    <a:pt x="203" y="3"/>
                  </a:cubicBezTo>
                  <a:cubicBezTo>
                    <a:pt x="168" y="0"/>
                    <a:pt x="135" y="0"/>
                    <a:pt x="102" y="0"/>
                  </a:cubicBezTo>
                  <a:cubicBezTo>
                    <a:pt x="68" y="0"/>
                    <a:pt x="35" y="1"/>
                    <a:pt x="0" y="4"/>
                  </a:cubicBezTo>
                  <a:cubicBezTo>
                    <a:pt x="36" y="6"/>
                    <a:pt x="102" y="6"/>
                    <a:pt x="102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7862888" y="5092700"/>
              <a:ext cx="893763" cy="379413"/>
            </a:xfrm>
            <a:custGeom>
              <a:avLst/>
              <a:gdLst>
                <a:gd name="T0" fmla="*/ 118 w 237"/>
                <a:gd name="T1" fmla="*/ 61 h 99"/>
                <a:gd name="T2" fmla="*/ 160 w 237"/>
                <a:gd name="T3" fmla="*/ 86 h 99"/>
                <a:gd name="T4" fmla="*/ 226 w 237"/>
                <a:gd name="T5" fmla="*/ 28 h 99"/>
                <a:gd name="T6" fmla="*/ 178 w 237"/>
                <a:gd name="T7" fmla="*/ 10 h 99"/>
                <a:gd name="T8" fmla="*/ 184 w 237"/>
                <a:gd name="T9" fmla="*/ 64 h 99"/>
                <a:gd name="T10" fmla="*/ 213 w 237"/>
                <a:gd name="T11" fmla="*/ 52 h 99"/>
                <a:gd name="T12" fmla="*/ 199 w 237"/>
                <a:gd name="T13" fmla="*/ 29 h 99"/>
                <a:gd name="T14" fmla="*/ 183 w 237"/>
                <a:gd name="T15" fmla="*/ 44 h 99"/>
                <a:gd name="T16" fmla="*/ 193 w 237"/>
                <a:gd name="T17" fmla="*/ 32 h 99"/>
                <a:gd name="T18" fmla="*/ 210 w 237"/>
                <a:gd name="T19" fmla="*/ 51 h 99"/>
                <a:gd name="T20" fmla="*/ 185 w 237"/>
                <a:gd name="T21" fmla="*/ 61 h 99"/>
                <a:gd name="T22" fmla="*/ 180 w 237"/>
                <a:gd name="T23" fmla="*/ 13 h 99"/>
                <a:gd name="T24" fmla="*/ 224 w 237"/>
                <a:gd name="T25" fmla="*/ 33 h 99"/>
                <a:gd name="T26" fmla="*/ 162 w 237"/>
                <a:gd name="T27" fmla="*/ 84 h 99"/>
                <a:gd name="T28" fmla="*/ 119 w 237"/>
                <a:gd name="T29" fmla="*/ 54 h 99"/>
                <a:gd name="T30" fmla="*/ 74 w 237"/>
                <a:gd name="T31" fmla="*/ 84 h 99"/>
                <a:gd name="T32" fmla="*/ 13 w 237"/>
                <a:gd name="T33" fmla="*/ 33 h 99"/>
                <a:gd name="T34" fmla="*/ 57 w 237"/>
                <a:gd name="T35" fmla="*/ 13 h 99"/>
                <a:gd name="T36" fmla="*/ 52 w 237"/>
                <a:gd name="T37" fmla="*/ 61 h 99"/>
                <a:gd name="T38" fmla="*/ 27 w 237"/>
                <a:gd name="T39" fmla="*/ 51 h 99"/>
                <a:gd name="T40" fmla="*/ 44 w 237"/>
                <a:gd name="T41" fmla="*/ 32 h 99"/>
                <a:gd name="T42" fmla="*/ 54 w 237"/>
                <a:gd name="T43" fmla="*/ 44 h 99"/>
                <a:gd name="T44" fmla="*/ 37 w 237"/>
                <a:gd name="T45" fmla="*/ 29 h 99"/>
                <a:gd name="T46" fmla="*/ 24 w 237"/>
                <a:gd name="T47" fmla="*/ 52 h 99"/>
                <a:gd name="T48" fmla="*/ 53 w 237"/>
                <a:gd name="T49" fmla="*/ 64 h 99"/>
                <a:gd name="T50" fmla="*/ 59 w 237"/>
                <a:gd name="T51" fmla="*/ 10 h 99"/>
                <a:gd name="T52" fmla="*/ 11 w 237"/>
                <a:gd name="T53" fmla="*/ 28 h 99"/>
                <a:gd name="T54" fmla="*/ 76 w 237"/>
                <a:gd name="T55" fmla="*/ 86 h 99"/>
                <a:gd name="T56" fmla="*/ 118 w 237"/>
                <a:gd name="T57" fmla="*/ 6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7" h="99">
                  <a:moveTo>
                    <a:pt x="118" y="61"/>
                  </a:moveTo>
                  <a:cubicBezTo>
                    <a:pt x="129" y="73"/>
                    <a:pt x="144" y="82"/>
                    <a:pt x="160" y="86"/>
                  </a:cubicBezTo>
                  <a:cubicBezTo>
                    <a:pt x="216" y="99"/>
                    <a:pt x="237" y="56"/>
                    <a:pt x="226" y="28"/>
                  </a:cubicBezTo>
                  <a:cubicBezTo>
                    <a:pt x="219" y="8"/>
                    <a:pt x="196" y="0"/>
                    <a:pt x="178" y="10"/>
                  </a:cubicBezTo>
                  <a:cubicBezTo>
                    <a:pt x="157" y="22"/>
                    <a:pt x="160" y="56"/>
                    <a:pt x="184" y="64"/>
                  </a:cubicBezTo>
                  <a:cubicBezTo>
                    <a:pt x="194" y="68"/>
                    <a:pt x="208" y="65"/>
                    <a:pt x="213" y="52"/>
                  </a:cubicBezTo>
                  <a:cubicBezTo>
                    <a:pt x="216" y="42"/>
                    <a:pt x="209" y="31"/>
                    <a:pt x="199" y="29"/>
                  </a:cubicBezTo>
                  <a:cubicBezTo>
                    <a:pt x="190" y="27"/>
                    <a:pt x="181" y="34"/>
                    <a:pt x="183" y="44"/>
                  </a:cubicBezTo>
                  <a:cubicBezTo>
                    <a:pt x="183" y="41"/>
                    <a:pt x="185" y="33"/>
                    <a:pt x="193" y="32"/>
                  </a:cubicBezTo>
                  <a:cubicBezTo>
                    <a:pt x="204" y="30"/>
                    <a:pt x="213" y="42"/>
                    <a:pt x="210" y="51"/>
                  </a:cubicBezTo>
                  <a:cubicBezTo>
                    <a:pt x="207" y="63"/>
                    <a:pt x="194" y="64"/>
                    <a:pt x="185" y="61"/>
                  </a:cubicBezTo>
                  <a:cubicBezTo>
                    <a:pt x="164" y="53"/>
                    <a:pt x="161" y="24"/>
                    <a:pt x="180" y="13"/>
                  </a:cubicBezTo>
                  <a:cubicBezTo>
                    <a:pt x="197" y="3"/>
                    <a:pt x="219" y="13"/>
                    <a:pt x="224" y="33"/>
                  </a:cubicBezTo>
                  <a:cubicBezTo>
                    <a:pt x="231" y="59"/>
                    <a:pt x="212" y="96"/>
                    <a:pt x="162" y="84"/>
                  </a:cubicBezTo>
                  <a:cubicBezTo>
                    <a:pt x="146" y="80"/>
                    <a:pt x="127" y="69"/>
                    <a:pt x="119" y="54"/>
                  </a:cubicBezTo>
                  <a:cubicBezTo>
                    <a:pt x="109" y="69"/>
                    <a:pt x="92" y="80"/>
                    <a:pt x="74" y="84"/>
                  </a:cubicBezTo>
                  <a:cubicBezTo>
                    <a:pt x="25" y="96"/>
                    <a:pt x="6" y="59"/>
                    <a:pt x="13" y="33"/>
                  </a:cubicBezTo>
                  <a:cubicBezTo>
                    <a:pt x="18" y="13"/>
                    <a:pt x="40" y="3"/>
                    <a:pt x="57" y="13"/>
                  </a:cubicBezTo>
                  <a:cubicBezTo>
                    <a:pt x="75" y="24"/>
                    <a:pt x="73" y="53"/>
                    <a:pt x="52" y="61"/>
                  </a:cubicBezTo>
                  <a:cubicBezTo>
                    <a:pt x="43" y="64"/>
                    <a:pt x="30" y="63"/>
                    <a:pt x="27" y="51"/>
                  </a:cubicBezTo>
                  <a:cubicBezTo>
                    <a:pt x="24" y="42"/>
                    <a:pt x="33" y="30"/>
                    <a:pt x="44" y="32"/>
                  </a:cubicBezTo>
                  <a:cubicBezTo>
                    <a:pt x="52" y="33"/>
                    <a:pt x="54" y="41"/>
                    <a:pt x="54" y="44"/>
                  </a:cubicBezTo>
                  <a:cubicBezTo>
                    <a:pt x="56" y="34"/>
                    <a:pt x="47" y="27"/>
                    <a:pt x="37" y="29"/>
                  </a:cubicBezTo>
                  <a:cubicBezTo>
                    <a:pt x="28" y="31"/>
                    <a:pt x="21" y="42"/>
                    <a:pt x="24" y="52"/>
                  </a:cubicBezTo>
                  <a:cubicBezTo>
                    <a:pt x="29" y="65"/>
                    <a:pt x="43" y="68"/>
                    <a:pt x="53" y="64"/>
                  </a:cubicBezTo>
                  <a:cubicBezTo>
                    <a:pt x="77" y="56"/>
                    <a:pt x="80" y="22"/>
                    <a:pt x="59" y="10"/>
                  </a:cubicBezTo>
                  <a:cubicBezTo>
                    <a:pt x="41" y="0"/>
                    <a:pt x="18" y="8"/>
                    <a:pt x="11" y="28"/>
                  </a:cubicBezTo>
                  <a:cubicBezTo>
                    <a:pt x="0" y="56"/>
                    <a:pt x="21" y="99"/>
                    <a:pt x="76" y="86"/>
                  </a:cubicBezTo>
                  <a:cubicBezTo>
                    <a:pt x="92" y="82"/>
                    <a:pt x="108" y="73"/>
                    <a:pt x="118" y="61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685655" y="3151352"/>
            <a:ext cx="2084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latin typeface="Cambria" panose="02040503050406030204" pitchFamily="18" charset="0"/>
              </a:rPr>
              <a:t>2. Conceptual issues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377371" y="1035664"/>
            <a:ext cx="4661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Cambria" panose="02040503050406030204" pitchFamily="18" charset="0"/>
              </a:rPr>
              <a:t>(2) Reduced-form analysis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43" name="Freeform 5"/>
          <p:cNvSpPr>
            <a:spLocks noEditPoints="1"/>
          </p:cNvSpPr>
          <p:nvPr/>
        </p:nvSpPr>
        <p:spPr bwMode="auto">
          <a:xfrm>
            <a:off x="5752182" y="640099"/>
            <a:ext cx="3306463" cy="385269"/>
          </a:xfrm>
          <a:custGeom>
            <a:avLst/>
            <a:gdLst>
              <a:gd name="T0" fmla="*/ 826 w 1255"/>
              <a:gd name="T1" fmla="*/ 94 h 234"/>
              <a:gd name="T2" fmla="*/ 1051 w 1255"/>
              <a:gd name="T3" fmla="*/ 107 h 234"/>
              <a:gd name="T4" fmla="*/ 1093 w 1255"/>
              <a:gd name="T5" fmla="*/ 107 h 234"/>
              <a:gd name="T6" fmla="*/ 1151 w 1255"/>
              <a:gd name="T7" fmla="*/ 87 h 234"/>
              <a:gd name="T8" fmla="*/ 1225 w 1255"/>
              <a:gd name="T9" fmla="*/ 118 h 234"/>
              <a:gd name="T10" fmla="*/ 1206 w 1255"/>
              <a:gd name="T11" fmla="*/ 139 h 234"/>
              <a:gd name="T12" fmla="*/ 1185 w 1255"/>
              <a:gd name="T13" fmla="*/ 102 h 234"/>
              <a:gd name="T14" fmla="*/ 1171 w 1255"/>
              <a:gd name="T15" fmla="*/ 112 h 234"/>
              <a:gd name="T16" fmla="*/ 1137 w 1255"/>
              <a:gd name="T17" fmla="*/ 119 h 234"/>
              <a:gd name="T18" fmla="*/ 1109 w 1255"/>
              <a:gd name="T19" fmla="*/ 119 h 234"/>
              <a:gd name="T20" fmla="*/ 1062 w 1255"/>
              <a:gd name="T21" fmla="*/ 116 h 234"/>
              <a:gd name="T22" fmla="*/ 841 w 1255"/>
              <a:gd name="T23" fmla="*/ 112 h 234"/>
              <a:gd name="T24" fmla="*/ 782 w 1255"/>
              <a:gd name="T25" fmla="*/ 117 h 234"/>
              <a:gd name="T26" fmla="*/ 756 w 1255"/>
              <a:gd name="T27" fmla="*/ 111 h 234"/>
              <a:gd name="T28" fmla="*/ 737 w 1255"/>
              <a:gd name="T29" fmla="*/ 118 h 234"/>
              <a:gd name="T30" fmla="*/ 717 w 1255"/>
              <a:gd name="T31" fmla="*/ 157 h 234"/>
              <a:gd name="T32" fmla="*/ 762 w 1255"/>
              <a:gd name="T33" fmla="*/ 99 h 234"/>
              <a:gd name="T34" fmla="*/ 772 w 1255"/>
              <a:gd name="T35" fmla="*/ 97 h 234"/>
              <a:gd name="T36" fmla="*/ 104 w 1255"/>
              <a:gd name="T37" fmla="*/ 87 h 234"/>
              <a:gd name="T38" fmla="*/ 30 w 1255"/>
              <a:gd name="T39" fmla="*/ 118 h 234"/>
              <a:gd name="T40" fmla="*/ 49 w 1255"/>
              <a:gd name="T41" fmla="*/ 139 h 234"/>
              <a:gd name="T42" fmla="*/ 71 w 1255"/>
              <a:gd name="T43" fmla="*/ 102 h 234"/>
              <a:gd name="T44" fmla="*/ 85 w 1255"/>
              <a:gd name="T45" fmla="*/ 112 h 234"/>
              <a:gd name="T46" fmla="*/ 118 w 1255"/>
              <a:gd name="T47" fmla="*/ 119 h 234"/>
              <a:gd name="T48" fmla="*/ 147 w 1255"/>
              <a:gd name="T49" fmla="*/ 119 h 234"/>
              <a:gd name="T50" fmla="*/ 193 w 1255"/>
              <a:gd name="T51" fmla="*/ 116 h 234"/>
              <a:gd name="T52" fmla="*/ 414 w 1255"/>
              <a:gd name="T53" fmla="*/ 112 h 234"/>
              <a:gd name="T54" fmla="*/ 474 w 1255"/>
              <a:gd name="T55" fmla="*/ 117 h 234"/>
              <a:gd name="T56" fmla="*/ 499 w 1255"/>
              <a:gd name="T57" fmla="*/ 111 h 234"/>
              <a:gd name="T58" fmla="*/ 518 w 1255"/>
              <a:gd name="T59" fmla="*/ 118 h 234"/>
              <a:gd name="T60" fmla="*/ 538 w 1255"/>
              <a:gd name="T61" fmla="*/ 157 h 234"/>
              <a:gd name="T62" fmla="*/ 494 w 1255"/>
              <a:gd name="T63" fmla="*/ 99 h 234"/>
              <a:gd name="T64" fmla="*/ 483 w 1255"/>
              <a:gd name="T65" fmla="*/ 97 h 234"/>
              <a:gd name="T66" fmla="*/ 445 w 1255"/>
              <a:gd name="T67" fmla="*/ 107 h 234"/>
              <a:gd name="T68" fmla="*/ 223 w 1255"/>
              <a:gd name="T69" fmla="*/ 107 h 234"/>
              <a:gd name="T70" fmla="*/ 178 w 1255"/>
              <a:gd name="T71" fmla="*/ 98 h 234"/>
              <a:gd name="T72" fmla="*/ 138 w 1255"/>
              <a:gd name="T73" fmla="*/ 105 h 234"/>
              <a:gd name="T74" fmla="*/ 616 w 1255"/>
              <a:gd name="T75" fmla="*/ 218 h 234"/>
              <a:gd name="T76" fmla="*/ 634 w 1255"/>
              <a:gd name="T77" fmla="*/ 202 h 234"/>
              <a:gd name="T78" fmla="*/ 635 w 1255"/>
              <a:gd name="T79" fmla="*/ 23 h 234"/>
              <a:gd name="T80" fmla="*/ 586 w 1255"/>
              <a:gd name="T81" fmla="*/ 94 h 234"/>
              <a:gd name="T82" fmla="*/ 651 w 1255"/>
              <a:gd name="T83" fmla="*/ 117 h 234"/>
              <a:gd name="T84" fmla="*/ 697 w 1255"/>
              <a:gd name="T85" fmla="*/ 69 h 234"/>
              <a:gd name="T86" fmla="*/ 710 w 1255"/>
              <a:gd name="T87" fmla="*/ 63 h 234"/>
              <a:gd name="T88" fmla="*/ 628 w 1255"/>
              <a:gd name="T89" fmla="*/ 1 h 234"/>
              <a:gd name="T90" fmla="*/ 545 w 1255"/>
              <a:gd name="T91" fmla="*/ 63 h 234"/>
              <a:gd name="T92" fmla="*/ 559 w 1255"/>
              <a:gd name="T93" fmla="*/ 69 h 234"/>
              <a:gd name="T94" fmla="*/ 611 w 1255"/>
              <a:gd name="T95" fmla="*/ 73 h 234"/>
              <a:gd name="T96" fmla="*/ 628 w 1255"/>
              <a:gd name="T97" fmla="*/ 121 h 234"/>
              <a:gd name="T98" fmla="*/ 557 w 1255"/>
              <a:gd name="T99" fmla="*/ 121 h 234"/>
              <a:gd name="T100" fmla="*/ 579 w 1255"/>
              <a:gd name="T101" fmla="*/ 116 h 234"/>
              <a:gd name="T102" fmla="*/ 568 w 1255"/>
              <a:gd name="T103" fmla="*/ 139 h 234"/>
              <a:gd name="T104" fmla="*/ 570 w 1255"/>
              <a:gd name="T105" fmla="*/ 159 h 234"/>
              <a:gd name="T106" fmla="*/ 604 w 1255"/>
              <a:gd name="T107" fmla="*/ 187 h 234"/>
              <a:gd name="T108" fmla="*/ 557 w 1255"/>
              <a:gd name="T109" fmla="*/ 131 h 234"/>
              <a:gd name="T110" fmla="*/ 703 w 1255"/>
              <a:gd name="T111" fmla="*/ 103 h 234"/>
              <a:gd name="T112" fmla="*/ 675 w 1255"/>
              <a:gd name="T113" fmla="*/ 107 h 234"/>
              <a:gd name="T114" fmla="*/ 693 w 1255"/>
              <a:gd name="T115" fmla="*/ 145 h 234"/>
              <a:gd name="T116" fmla="*/ 677 w 1255"/>
              <a:gd name="T117" fmla="*/ 151 h 234"/>
              <a:gd name="T118" fmla="*/ 651 w 1255"/>
              <a:gd name="T119" fmla="*/ 175 h 234"/>
              <a:gd name="T120" fmla="*/ 686 w 1255"/>
              <a:gd name="T121" fmla="*/ 18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55" h="234">
                <a:moveTo>
                  <a:pt x="791" y="101"/>
                </a:moveTo>
                <a:cubicBezTo>
                  <a:pt x="793" y="103"/>
                  <a:pt x="794" y="105"/>
                  <a:pt x="795" y="107"/>
                </a:cubicBezTo>
                <a:cubicBezTo>
                  <a:pt x="810" y="107"/>
                  <a:pt x="810" y="107"/>
                  <a:pt x="810" y="107"/>
                </a:cubicBezTo>
                <a:cubicBezTo>
                  <a:pt x="810" y="107"/>
                  <a:pt x="810" y="106"/>
                  <a:pt x="811" y="105"/>
                </a:cubicBezTo>
                <a:cubicBezTo>
                  <a:pt x="812" y="99"/>
                  <a:pt x="819" y="94"/>
                  <a:pt x="826" y="94"/>
                </a:cubicBezTo>
                <a:cubicBezTo>
                  <a:pt x="833" y="94"/>
                  <a:pt x="839" y="99"/>
                  <a:pt x="841" y="105"/>
                </a:cubicBezTo>
                <a:cubicBezTo>
                  <a:pt x="841" y="106"/>
                  <a:pt x="841" y="107"/>
                  <a:pt x="841" y="107"/>
                </a:cubicBezTo>
                <a:cubicBezTo>
                  <a:pt x="1032" y="107"/>
                  <a:pt x="1032" y="107"/>
                  <a:pt x="1032" y="107"/>
                </a:cubicBezTo>
                <a:cubicBezTo>
                  <a:pt x="1033" y="103"/>
                  <a:pt x="1037" y="100"/>
                  <a:pt x="1042" y="100"/>
                </a:cubicBezTo>
                <a:cubicBezTo>
                  <a:pt x="1046" y="100"/>
                  <a:pt x="1050" y="103"/>
                  <a:pt x="1051" y="107"/>
                </a:cubicBezTo>
                <a:cubicBezTo>
                  <a:pt x="1052" y="107"/>
                  <a:pt x="1052" y="107"/>
                  <a:pt x="1052" y="107"/>
                </a:cubicBezTo>
                <a:cubicBezTo>
                  <a:pt x="1055" y="106"/>
                  <a:pt x="1059" y="104"/>
                  <a:pt x="1062" y="103"/>
                </a:cubicBezTo>
                <a:cubicBezTo>
                  <a:pt x="1067" y="100"/>
                  <a:pt x="1072" y="98"/>
                  <a:pt x="1078" y="98"/>
                </a:cubicBezTo>
                <a:cubicBezTo>
                  <a:pt x="1082" y="98"/>
                  <a:pt x="1086" y="99"/>
                  <a:pt x="1089" y="102"/>
                </a:cubicBezTo>
                <a:cubicBezTo>
                  <a:pt x="1091" y="103"/>
                  <a:pt x="1092" y="105"/>
                  <a:pt x="1093" y="107"/>
                </a:cubicBezTo>
                <a:cubicBezTo>
                  <a:pt x="1099" y="107"/>
                  <a:pt x="1099" y="107"/>
                  <a:pt x="1099" y="107"/>
                </a:cubicBezTo>
                <a:cubicBezTo>
                  <a:pt x="1100" y="103"/>
                  <a:pt x="1104" y="100"/>
                  <a:pt x="1109" y="100"/>
                </a:cubicBezTo>
                <a:cubicBezTo>
                  <a:pt x="1112" y="100"/>
                  <a:pt x="1116" y="102"/>
                  <a:pt x="1117" y="105"/>
                </a:cubicBezTo>
                <a:cubicBezTo>
                  <a:pt x="1121" y="101"/>
                  <a:pt x="1125" y="97"/>
                  <a:pt x="1129" y="94"/>
                </a:cubicBezTo>
                <a:cubicBezTo>
                  <a:pt x="1136" y="90"/>
                  <a:pt x="1143" y="87"/>
                  <a:pt x="1151" y="87"/>
                </a:cubicBezTo>
                <a:cubicBezTo>
                  <a:pt x="1169" y="87"/>
                  <a:pt x="1183" y="100"/>
                  <a:pt x="1199" y="106"/>
                </a:cubicBezTo>
                <a:cubicBezTo>
                  <a:pt x="1209" y="109"/>
                  <a:pt x="1219" y="110"/>
                  <a:pt x="1228" y="108"/>
                </a:cubicBezTo>
                <a:cubicBezTo>
                  <a:pt x="1238" y="107"/>
                  <a:pt x="1248" y="103"/>
                  <a:pt x="1255" y="96"/>
                </a:cubicBezTo>
                <a:cubicBezTo>
                  <a:pt x="1253" y="105"/>
                  <a:pt x="1247" y="113"/>
                  <a:pt x="1239" y="117"/>
                </a:cubicBezTo>
                <a:cubicBezTo>
                  <a:pt x="1234" y="118"/>
                  <a:pt x="1230" y="119"/>
                  <a:pt x="1225" y="118"/>
                </a:cubicBezTo>
                <a:cubicBezTo>
                  <a:pt x="1219" y="117"/>
                  <a:pt x="1214" y="114"/>
                  <a:pt x="1208" y="112"/>
                </a:cubicBezTo>
                <a:cubicBezTo>
                  <a:pt x="1208" y="112"/>
                  <a:pt x="1208" y="112"/>
                  <a:pt x="1208" y="112"/>
                </a:cubicBezTo>
                <a:cubicBezTo>
                  <a:pt x="1210" y="114"/>
                  <a:pt x="1212" y="117"/>
                  <a:pt x="1214" y="119"/>
                </a:cubicBezTo>
                <a:cubicBezTo>
                  <a:pt x="1216" y="122"/>
                  <a:pt x="1218" y="125"/>
                  <a:pt x="1218" y="128"/>
                </a:cubicBezTo>
                <a:cubicBezTo>
                  <a:pt x="1219" y="136"/>
                  <a:pt x="1212" y="141"/>
                  <a:pt x="1206" y="139"/>
                </a:cubicBezTo>
                <a:cubicBezTo>
                  <a:pt x="1203" y="138"/>
                  <a:pt x="1201" y="135"/>
                  <a:pt x="1200" y="133"/>
                </a:cubicBezTo>
                <a:cubicBezTo>
                  <a:pt x="1199" y="130"/>
                  <a:pt x="1198" y="126"/>
                  <a:pt x="1197" y="123"/>
                </a:cubicBezTo>
                <a:cubicBezTo>
                  <a:pt x="1196" y="120"/>
                  <a:pt x="1196" y="117"/>
                  <a:pt x="1194" y="114"/>
                </a:cubicBezTo>
                <a:cubicBezTo>
                  <a:pt x="1192" y="109"/>
                  <a:pt x="1189" y="105"/>
                  <a:pt x="1185" y="102"/>
                </a:cubicBezTo>
                <a:cubicBezTo>
                  <a:pt x="1185" y="102"/>
                  <a:pt x="1185" y="102"/>
                  <a:pt x="1185" y="102"/>
                </a:cubicBezTo>
                <a:cubicBezTo>
                  <a:pt x="1186" y="105"/>
                  <a:pt x="1187" y="107"/>
                  <a:pt x="1187" y="110"/>
                </a:cubicBezTo>
                <a:cubicBezTo>
                  <a:pt x="1188" y="113"/>
                  <a:pt x="1188" y="116"/>
                  <a:pt x="1187" y="119"/>
                </a:cubicBezTo>
                <a:cubicBezTo>
                  <a:pt x="1187" y="122"/>
                  <a:pt x="1185" y="124"/>
                  <a:pt x="1183" y="125"/>
                </a:cubicBezTo>
                <a:cubicBezTo>
                  <a:pt x="1180" y="126"/>
                  <a:pt x="1176" y="124"/>
                  <a:pt x="1174" y="122"/>
                </a:cubicBezTo>
                <a:cubicBezTo>
                  <a:pt x="1171" y="120"/>
                  <a:pt x="1171" y="116"/>
                  <a:pt x="1171" y="112"/>
                </a:cubicBezTo>
                <a:cubicBezTo>
                  <a:pt x="1170" y="108"/>
                  <a:pt x="1170" y="104"/>
                  <a:pt x="1169" y="101"/>
                </a:cubicBezTo>
                <a:cubicBezTo>
                  <a:pt x="1165" y="92"/>
                  <a:pt x="1152" y="91"/>
                  <a:pt x="1144" y="94"/>
                </a:cubicBezTo>
                <a:cubicBezTo>
                  <a:pt x="1144" y="95"/>
                  <a:pt x="1144" y="95"/>
                  <a:pt x="1144" y="95"/>
                </a:cubicBezTo>
                <a:cubicBezTo>
                  <a:pt x="1150" y="97"/>
                  <a:pt x="1157" y="102"/>
                  <a:pt x="1159" y="108"/>
                </a:cubicBezTo>
                <a:cubicBezTo>
                  <a:pt x="1163" y="121"/>
                  <a:pt x="1151" y="129"/>
                  <a:pt x="1137" y="119"/>
                </a:cubicBezTo>
                <a:cubicBezTo>
                  <a:pt x="1134" y="117"/>
                  <a:pt x="1130" y="115"/>
                  <a:pt x="1127" y="113"/>
                </a:cubicBezTo>
                <a:cubicBezTo>
                  <a:pt x="1125" y="112"/>
                  <a:pt x="1122" y="111"/>
                  <a:pt x="1119" y="111"/>
                </a:cubicBezTo>
                <a:cubicBezTo>
                  <a:pt x="1119" y="111"/>
                  <a:pt x="1119" y="110"/>
                  <a:pt x="1118" y="111"/>
                </a:cubicBezTo>
                <a:cubicBezTo>
                  <a:pt x="1118" y="112"/>
                  <a:pt x="1118" y="112"/>
                  <a:pt x="1118" y="112"/>
                </a:cubicBezTo>
                <a:cubicBezTo>
                  <a:pt x="1117" y="116"/>
                  <a:pt x="1113" y="119"/>
                  <a:pt x="1109" y="119"/>
                </a:cubicBezTo>
                <a:cubicBezTo>
                  <a:pt x="1104" y="119"/>
                  <a:pt x="1100" y="116"/>
                  <a:pt x="1099" y="112"/>
                </a:cubicBezTo>
                <a:cubicBezTo>
                  <a:pt x="1093" y="112"/>
                  <a:pt x="1093" y="112"/>
                  <a:pt x="1093" y="112"/>
                </a:cubicBezTo>
                <a:cubicBezTo>
                  <a:pt x="1092" y="114"/>
                  <a:pt x="1091" y="116"/>
                  <a:pt x="1089" y="117"/>
                </a:cubicBezTo>
                <a:cubicBezTo>
                  <a:pt x="1086" y="120"/>
                  <a:pt x="1082" y="121"/>
                  <a:pt x="1078" y="121"/>
                </a:cubicBezTo>
                <a:cubicBezTo>
                  <a:pt x="1072" y="121"/>
                  <a:pt x="1067" y="118"/>
                  <a:pt x="1062" y="116"/>
                </a:cubicBezTo>
                <a:cubicBezTo>
                  <a:pt x="1059" y="115"/>
                  <a:pt x="1055" y="113"/>
                  <a:pt x="1052" y="112"/>
                </a:cubicBezTo>
                <a:cubicBezTo>
                  <a:pt x="1051" y="112"/>
                  <a:pt x="1051" y="112"/>
                  <a:pt x="1051" y="112"/>
                </a:cubicBezTo>
                <a:cubicBezTo>
                  <a:pt x="1050" y="116"/>
                  <a:pt x="1046" y="119"/>
                  <a:pt x="1042" y="119"/>
                </a:cubicBezTo>
                <a:cubicBezTo>
                  <a:pt x="1037" y="119"/>
                  <a:pt x="1033" y="116"/>
                  <a:pt x="1032" y="112"/>
                </a:cubicBezTo>
                <a:cubicBezTo>
                  <a:pt x="841" y="112"/>
                  <a:pt x="841" y="112"/>
                  <a:pt x="841" y="112"/>
                </a:cubicBezTo>
                <a:cubicBezTo>
                  <a:pt x="840" y="119"/>
                  <a:pt x="834" y="125"/>
                  <a:pt x="826" y="125"/>
                </a:cubicBezTo>
                <a:cubicBezTo>
                  <a:pt x="818" y="125"/>
                  <a:pt x="811" y="119"/>
                  <a:pt x="810" y="112"/>
                </a:cubicBezTo>
                <a:cubicBezTo>
                  <a:pt x="795" y="112"/>
                  <a:pt x="795" y="112"/>
                  <a:pt x="795" y="112"/>
                </a:cubicBezTo>
                <a:cubicBezTo>
                  <a:pt x="794" y="114"/>
                  <a:pt x="792" y="116"/>
                  <a:pt x="790" y="117"/>
                </a:cubicBezTo>
                <a:cubicBezTo>
                  <a:pt x="787" y="119"/>
                  <a:pt x="784" y="118"/>
                  <a:pt x="782" y="117"/>
                </a:cubicBezTo>
                <a:cubicBezTo>
                  <a:pt x="778" y="116"/>
                  <a:pt x="775" y="115"/>
                  <a:pt x="773" y="113"/>
                </a:cubicBezTo>
                <a:cubicBezTo>
                  <a:pt x="770" y="111"/>
                  <a:pt x="767" y="110"/>
                  <a:pt x="764" y="108"/>
                </a:cubicBezTo>
                <a:cubicBezTo>
                  <a:pt x="759" y="107"/>
                  <a:pt x="754" y="107"/>
                  <a:pt x="749" y="107"/>
                </a:cubicBezTo>
                <a:cubicBezTo>
                  <a:pt x="749" y="108"/>
                  <a:pt x="749" y="108"/>
                  <a:pt x="749" y="108"/>
                </a:cubicBezTo>
                <a:cubicBezTo>
                  <a:pt x="752" y="108"/>
                  <a:pt x="754" y="110"/>
                  <a:pt x="756" y="111"/>
                </a:cubicBezTo>
                <a:cubicBezTo>
                  <a:pt x="759" y="113"/>
                  <a:pt x="761" y="115"/>
                  <a:pt x="763" y="117"/>
                </a:cubicBezTo>
                <a:cubicBezTo>
                  <a:pt x="764" y="119"/>
                  <a:pt x="766" y="122"/>
                  <a:pt x="764" y="125"/>
                </a:cubicBezTo>
                <a:cubicBezTo>
                  <a:pt x="763" y="127"/>
                  <a:pt x="759" y="129"/>
                  <a:pt x="756" y="129"/>
                </a:cubicBezTo>
                <a:cubicBezTo>
                  <a:pt x="752" y="129"/>
                  <a:pt x="749" y="127"/>
                  <a:pt x="747" y="125"/>
                </a:cubicBezTo>
                <a:cubicBezTo>
                  <a:pt x="744" y="122"/>
                  <a:pt x="741" y="119"/>
                  <a:pt x="737" y="118"/>
                </a:cubicBezTo>
                <a:cubicBezTo>
                  <a:pt x="728" y="115"/>
                  <a:pt x="719" y="124"/>
                  <a:pt x="715" y="132"/>
                </a:cubicBezTo>
                <a:cubicBezTo>
                  <a:pt x="715" y="132"/>
                  <a:pt x="715" y="132"/>
                  <a:pt x="715" y="132"/>
                </a:cubicBezTo>
                <a:cubicBezTo>
                  <a:pt x="721" y="129"/>
                  <a:pt x="730" y="127"/>
                  <a:pt x="736" y="130"/>
                </a:cubicBezTo>
                <a:cubicBezTo>
                  <a:pt x="748" y="136"/>
                  <a:pt x="745" y="151"/>
                  <a:pt x="729" y="154"/>
                </a:cubicBezTo>
                <a:cubicBezTo>
                  <a:pt x="725" y="155"/>
                  <a:pt x="721" y="156"/>
                  <a:pt x="717" y="157"/>
                </a:cubicBezTo>
                <a:cubicBezTo>
                  <a:pt x="715" y="158"/>
                  <a:pt x="712" y="159"/>
                  <a:pt x="710" y="161"/>
                </a:cubicBezTo>
                <a:cubicBezTo>
                  <a:pt x="709" y="162"/>
                  <a:pt x="707" y="164"/>
                  <a:pt x="707" y="166"/>
                </a:cubicBezTo>
                <a:cubicBezTo>
                  <a:pt x="705" y="158"/>
                  <a:pt x="704" y="150"/>
                  <a:pt x="705" y="143"/>
                </a:cubicBezTo>
                <a:cubicBezTo>
                  <a:pt x="706" y="135"/>
                  <a:pt x="710" y="127"/>
                  <a:pt x="715" y="121"/>
                </a:cubicBezTo>
                <a:cubicBezTo>
                  <a:pt x="727" y="108"/>
                  <a:pt x="746" y="107"/>
                  <a:pt x="762" y="99"/>
                </a:cubicBezTo>
                <a:cubicBezTo>
                  <a:pt x="770" y="95"/>
                  <a:pt x="778" y="88"/>
                  <a:pt x="783" y="80"/>
                </a:cubicBezTo>
                <a:cubicBezTo>
                  <a:pt x="789" y="72"/>
                  <a:pt x="793" y="62"/>
                  <a:pt x="793" y="52"/>
                </a:cubicBezTo>
                <a:cubicBezTo>
                  <a:pt x="798" y="60"/>
                  <a:pt x="800" y="70"/>
                  <a:pt x="796" y="78"/>
                </a:cubicBezTo>
                <a:cubicBezTo>
                  <a:pt x="795" y="83"/>
                  <a:pt x="792" y="86"/>
                  <a:pt x="788" y="89"/>
                </a:cubicBezTo>
                <a:cubicBezTo>
                  <a:pt x="783" y="93"/>
                  <a:pt x="778" y="95"/>
                  <a:pt x="772" y="97"/>
                </a:cubicBezTo>
                <a:cubicBezTo>
                  <a:pt x="772" y="97"/>
                  <a:pt x="772" y="97"/>
                  <a:pt x="772" y="97"/>
                </a:cubicBezTo>
                <a:cubicBezTo>
                  <a:pt x="775" y="97"/>
                  <a:pt x="778" y="97"/>
                  <a:pt x="782" y="98"/>
                </a:cubicBezTo>
                <a:cubicBezTo>
                  <a:pt x="785" y="98"/>
                  <a:pt x="788" y="99"/>
                  <a:pt x="791" y="101"/>
                </a:cubicBezTo>
                <a:close/>
                <a:moveTo>
                  <a:pt x="126" y="94"/>
                </a:moveTo>
                <a:cubicBezTo>
                  <a:pt x="120" y="90"/>
                  <a:pt x="112" y="87"/>
                  <a:pt x="104" y="87"/>
                </a:cubicBezTo>
                <a:cubicBezTo>
                  <a:pt x="86" y="87"/>
                  <a:pt x="72" y="100"/>
                  <a:pt x="56" y="106"/>
                </a:cubicBezTo>
                <a:cubicBezTo>
                  <a:pt x="47" y="109"/>
                  <a:pt x="37" y="110"/>
                  <a:pt x="27" y="108"/>
                </a:cubicBezTo>
                <a:cubicBezTo>
                  <a:pt x="17" y="107"/>
                  <a:pt x="8" y="103"/>
                  <a:pt x="0" y="96"/>
                </a:cubicBezTo>
                <a:cubicBezTo>
                  <a:pt x="2" y="105"/>
                  <a:pt x="8" y="113"/>
                  <a:pt x="17" y="117"/>
                </a:cubicBezTo>
                <a:cubicBezTo>
                  <a:pt x="21" y="118"/>
                  <a:pt x="26" y="119"/>
                  <a:pt x="30" y="118"/>
                </a:cubicBezTo>
                <a:cubicBezTo>
                  <a:pt x="36" y="117"/>
                  <a:pt x="42" y="114"/>
                  <a:pt x="47" y="112"/>
                </a:cubicBezTo>
                <a:cubicBezTo>
                  <a:pt x="47" y="112"/>
                  <a:pt x="47" y="112"/>
                  <a:pt x="47" y="112"/>
                </a:cubicBezTo>
                <a:cubicBezTo>
                  <a:pt x="45" y="114"/>
                  <a:pt x="43" y="117"/>
                  <a:pt x="41" y="119"/>
                </a:cubicBezTo>
                <a:cubicBezTo>
                  <a:pt x="39" y="122"/>
                  <a:pt x="38" y="125"/>
                  <a:pt x="37" y="128"/>
                </a:cubicBezTo>
                <a:cubicBezTo>
                  <a:pt x="36" y="136"/>
                  <a:pt x="43" y="141"/>
                  <a:pt x="49" y="139"/>
                </a:cubicBezTo>
                <a:cubicBezTo>
                  <a:pt x="52" y="138"/>
                  <a:pt x="54" y="135"/>
                  <a:pt x="55" y="133"/>
                </a:cubicBezTo>
                <a:cubicBezTo>
                  <a:pt x="57" y="130"/>
                  <a:pt x="58" y="126"/>
                  <a:pt x="58" y="123"/>
                </a:cubicBezTo>
                <a:cubicBezTo>
                  <a:pt x="59" y="120"/>
                  <a:pt x="60" y="117"/>
                  <a:pt x="61" y="114"/>
                </a:cubicBezTo>
                <a:cubicBezTo>
                  <a:pt x="63" y="109"/>
                  <a:pt x="66" y="105"/>
                  <a:pt x="70" y="102"/>
                </a:cubicBezTo>
                <a:cubicBezTo>
                  <a:pt x="71" y="102"/>
                  <a:pt x="71" y="102"/>
                  <a:pt x="71" y="102"/>
                </a:cubicBezTo>
                <a:cubicBezTo>
                  <a:pt x="69" y="105"/>
                  <a:pt x="68" y="107"/>
                  <a:pt x="68" y="110"/>
                </a:cubicBezTo>
                <a:cubicBezTo>
                  <a:pt x="68" y="113"/>
                  <a:pt x="67" y="116"/>
                  <a:pt x="68" y="119"/>
                </a:cubicBezTo>
                <a:cubicBezTo>
                  <a:pt x="69" y="122"/>
                  <a:pt x="70" y="124"/>
                  <a:pt x="72" y="125"/>
                </a:cubicBezTo>
                <a:cubicBezTo>
                  <a:pt x="75" y="126"/>
                  <a:pt x="79" y="124"/>
                  <a:pt x="81" y="122"/>
                </a:cubicBezTo>
                <a:cubicBezTo>
                  <a:pt x="84" y="120"/>
                  <a:pt x="84" y="116"/>
                  <a:pt x="85" y="112"/>
                </a:cubicBezTo>
                <a:cubicBezTo>
                  <a:pt x="85" y="108"/>
                  <a:pt x="85" y="104"/>
                  <a:pt x="86" y="101"/>
                </a:cubicBezTo>
                <a:cubicBezTo>
                  <a:pt x="91" y="92"/>
                  <a:pt x="103" y="91"/>
                  <a:pt x="111" y="94"/>
                </a:cubicBezTo>
                <a:cubicBezTo>
                  <a:pt x="111" y="95"/>
                  <a:pt x="111" y="95"/>
                  <a:pt x="111" y="95"/>
                </a:cubicBezTo>
                <a:cubicBezTo>
                  <a:pt x="105" y="97"/>
                  <a:pt x="98" y="102"/>
                  <a:pt x="96" y="108"/>
                </a:cubicBezTo>
                <a:cubicBezTo>
                  <a:pt x="92" y="121"/>
                  <a:pt x="105" y="129"/>
                  <a:pt x="118" y="119"/>
                </a:cubicBezTo>
                <a:cubicBezTo>
                  <a:pt x="122" y="117"/>
                  <a:pt x="125" y="115"/>
                  <a:pt x="128" y="113"/>
                </a:cubicBezTo>
                <a:cubicBezTo>
                  <a:pt x="131" y="112"/>
                  <a:pt x="133" y="111"/>
                  <a:pt x="136" y="111"/>
                </a:cubicBezTo>
                <a:cubicBezTo>
                  <a:pt x="136" y="111"/>
                  <a:pt x="137" y="110"/>
                  <a:pt x="137" y="111"/>
                </a:cubicBezTo>
                <a:cubicBezTo>
                  <a:pt x="137" y="112"/>
                  <a:pt x="137" y="112"/>
                  <a:pt x="137" y="112"/>
                </a:cubicBezTo>
                <a:cubicBezTo>
                  <a:pt x="138" y="116"/>
                  <a:pt x="142" y="119"/>
                  <a:pt x="147" y="119"/>
                </a:cubicBezTo>
                <a:cubicBezTo>
                  <a:pt x="151" y="119"/>
                  <a:pt x="155" y="116"/>
                  <a:pt x="156" y="112"/>
                </a:cubicBezTo>
                <a:cubicBezTo>
                  <a:pt x="162" y="112"/>
                  <a:pt x="162" y="112"/>
                  <a:pt x="162" y="112"/>
                </a:cubicBezTo>
                <a:cubicBezTo>
                  <a:pt x="163" y="114"/>
                  <a:pt x="164" y="116"/>
                  <a:pt x="166" y="117"/>
                </a:cubicBezTo>
                <a:cubicBezTo>
                  <a:pt x="169" y="120"/>
                  <a:pt x="174" y="121"/>
                  <a:pt x="178" y="121"/>
                </a:cubicBezTo>
                <a:cubicBezTo>
                  <a:pt x="183" y="121"/>
                  <a:pt x="188" y="118"/>
                  <a:pt x="193" y="116"/>
                </a:cubicBezTo>
                <a:cubicBezTo>
                  <a:pt x="197" y="115"/>
                  <a:pt x="200" y="113"/>
                  <a:pt x="204" y="112"/>
                </a:cubicBezTo>
                <a:cubicBezTo>
                  <a:pt x="204" y="112"/>
                  <a:pt x="204" y="112"/>
                  <a:pt x="204" y="112"/>
                </a:cubicBezTo>
                <a:cubicBezTo>
                  <a:pt x="205" y="116"/>
                  <a:pt x="209" y="119"/>
                  <a:pt x="214" y="119"/>
                </a:cubicBezTo>
                <a:cubicBezTo>
                  <a:pt x="218" y="119"/>
                  <a:pt x="222" y="116"/>
                  <a:pt x="223" y="112"/>
                </a:cubicBezTo>
                <a:cubicBezTo>
                  <a:pt x="414" y="112"/>
                  <a:pt x="414" y="112"/>
                  <a:pt x="414" y="112"/>
                </a:cubicBezTo>
                <a:cubicBezTo>
                  <a:pt x="415" y="119"/>
                  <a:pt x="422" y="125"/>
                  <a:pt x="430" y="125"/>
                </a:cubicBezTo>
                <a:cubicBezTo>
                  <a:pt x="438" y="125"/>
                  <a:pt x="444" y="119"/>
                  <a:pt x="445" y="112"/>
                </a:cubicBezTo>
                <a:cubicBezTo>
                  <a:pt x="461" y="112"/>
                  <a:pt x="461" y="112"/>
                  <a:pt x="461" y="112"/>
                </a:cubicBezTo>
                <a:cubicBezTo>
                  <a:pt x="461" y="114"/>
                  <a:pt x="463" y="116"/>
                  <a:pt x="465" y="117"/>
                </a:cubicBezTo>
                <a:cubicBezTo>
                  <a:pt x="468" y="119"/>
                  <a:pt x="471" y="118"/>
                  <a:pt x="474" y="117"/>
                </a:cubicBezTo>
                <a:cubicBezTo>
                  <a:pt x="477" y="116"/>
                  <a:pt x="480" y="115"/>
                  <a:pt x="483" y="113"/>
                </a:cubicBezTo>
                <a:cubicBezTo>
                  <a:pt x="486" y="111"/>
                  <a:pt x="488" y="110"/>
                  <a:pt x="491" y="108"/>
                </a:cubicBezTo>
                <a:cubicBezTo>
                  <a:pt x="496" y="107"/>
                  <a:pt x="501" y="107"/>
                  <a:pt x="506" y="107"/>
                </a:cubicBezTo>
                <a:cubicBezTo>
                  <a:pt x="506" y="108"/>
                  <a:pt x="506" y="108"/>
                  <a:pt x="506" y="108"/>
                </a:cubicBezTo>
                <a:cubicBezTo>
                  <a:pt x="504" y="108"/>
                  <a:pt x="501" y="110"/>
                  <a:pt x="499" y="111"/>
                </a:cubicBezTo>
                <a:cubicBezTo>
                  <a:pt x="496" y="113"/>
                  <a:pt x="494" y="115"/>
                  <a:pt x="492" y="117"/>
                </a:cubicBezTo>
                <a:cubicBezTo>
                  <a:pt x="491" y="119"/>
                  <a:pt x="490" y="122"/>
                  <a:pt x="491" y="125"/>
                </a:cubicBezTo>
                <a:cubicBezTo>
                  <a:pt x="492" y="127"/>
                  <a:pt x="496" y="129"/>
                  <a:pt x="499" y="129"/>
                </a:cubicBezTo>
                <a:cubicBezTo>
                  <a:pt x="503" y="129"/>
                  <a:pt x="506" y="127"/>
                  <a:pt x="509" y="125"/>
                </a:cubicBezTo>
                <a:cubicBezTo>
                  <a:pt x="512" y="122"/>
                  <a:pt x="515" y="119"/>
                  <a:pt x="518" y="118"/>
                </a:cubicBezTo>
                <a:cubicBezTo>
                  <a:pt x="528" y="115"/>
                  <a:pt x="536" y="124"/>
                  <a:pt x="540" y="132"/>
                </a:cubicBezTo>
                <a:cubicBezTo>
                  <a:pt x="540" y="132"/>
                  <a:pt x="540" y="132"/>
                  <a:pt x="540" y="132"/>
                </a:cubicBezTo>
                <a:cubicBezTo>
                  <a:pt x="534" y="129"/>
                  <a:pt x="526" y="127"/>
                  <a:pt x="520" y="130"/>
                </a:cubicBezTo>
                <a:cubicBezTo>
                  <a:pt x="508" y="136"/>
                  <a:pt x="510" y="151"/>
                  <a:pt x="527" y="154"/>
                </a:cubicBezTo>
                <a:cubicBezTo>
                  <a:pt x="530" y="155"/>
                  <a:pt x="535" y="156"/>
                  <a:pt x="538" y="157"/>
                </a:cubicBezTo>
                <a:cubicBezTo>
                  <a:pt x="541" y="158"/>
                  <a:pt x="543" y="159"/>
                  <a:pt x="545" y="161"/>
                </a:cubicBezTo>
                <a:cubicBezTo>
                  <a:pt x="547" y="162"/>
                  <a:pt x="548" y="164"/>
                  <a:pt x="549" y="166"/>
                </a:cubicBezTo>
                <a:cubicBezTo>
                  <a:pt x="551" y="158"/>
                  <a:pt x="551" y="150"/>
                  <a:pt x="550" y="143"/>
                </a:cubicBezTo>
                <a:cubicBezTo>
                  <a:pt x="549" y="135"/>
                  <a:pt x="545" y="127"/>
                  <a:pt x="540" y="121"/>
                </a:cubicBezTo>
                <a:cubicBezTo>
                  <a:pt x="528" y="108"/>
                  <a:pt x="509" y="107"/>
                  <a:pt x="494" y="99"/>
                </a:cubicBezTo>
                <a:cubicBezTo>
                  <a:pt x="485" y="95"/>
                  <a:pt x="477" y="88"/>
                  <a:pt x="472" y="80"/>
                </a:cubicBezTo>
                <a:cubicBezTo>
                  <a:pt x="466" y="72"/>
                  <a:pt x="462" y="62"/>
                  <a:pt x="462" y="52"/>
                </a:cubicBezTo>
                <a:cubicBezTo>
                  <a:pt x="457" y="60"/>
                  <a:pt x="455" y="70"/>
                  <a:pt x="459" y="78"/>
                </a:cubicBezTo>
                <a:cubicBezTo>
                  <a:pt x="461" y="83"/>
                  <a:pt x="464" y="86"/>
                  <a:pt x="467" y="89"/>
                </a:cubicBezTo>
                <a:cubicBezTo>
                  <a:pt x="472" y="93"/>
                  <a:pt x="478" y="95"/>
                  <a:pt x="483" y="97"/>
                </a:cubicBezTo>
                <a:cubicBezTo>
                  <a:pt x="483" y="97"/>
                  <a:pt x="483" y="97"/>
                  <a:pt x="483" y="97"/>
                </a:cubicBezTo>
                <a:cubicBezTo>
                  <a:pt x="480" y="97"/>
                  <a:pt x="477" y="97"/>
                  <a:pt x="474" y="98"/>
                </a:cubicBezTo>
                <a:cubicBezTo>
                  <a:pt x="470" y="98"/>
                  <a:pt x="467" y="99"/>
                  <a:pt x="464" y="101"/>
                </a:cubicBezTo>
                <a:cubicBezTo>
                  <a:pt x="462" y="103"/>
                  <a:pt x="461" y="105"/>
                  <a:pt x="461" y="107"/>
                </a:cubicBezTo>
                <a:cubicBezTo>
                  <a:pt x="445" y="107"/>
                  <a:pt x="445" y="107"/>
                  <a:pt x="445" y="107"/>
                </a:cubicBezTo>
                <a:cubicBezTo>
                  <a:pt x="445" y="107"/>
                  <a:pt x="445" y="106"/>
                  <a:pt x="445" y="105"/>
                </a:cubicBezTo>
                <a:cubicBezTo>
                  <a:pt x="443" y="99"/>
                  <a:pt x="437" y="94"/>
                  <a:pt x="430" y="94"/>
                </a:cubicBezTo>
                <a:cubicBezTo>
                  <a:pt x="422" y="94"/>
                  <a:pt x="416" y="99"/>
                  <a:pt x="414" y="105"/>
                </a:cubicBezTo>
                <a:cubicBezTo>
                  <a:pt x="414" y="106"/>
                  <a:pt x="414" y="107"/>
                  <a:pt x="414" y="107"/>
                </a:cubicBezTo>
                <a:cubicBezTo>
                  <a:pt x="223" y="107"/>
                  <a:pt x="223" y="107"/>
                  <a:pt x="223" y="107"/>
                </a:cubicBezTo>
                <a:cubicBezTo>
                  <a:pt x="222" y="103"/>
                  <a:pt x="218" y="100"/>
                  <a:pt x="214" y="100"/>
                </a:cubicBezTo>
                <a:cubicBezTo>
                  <a:pt x="209" y="100"/>
                  <a:pt x="205" y="103"/>
                  <a:pt x="204" y="107"/>
                </a:cubicBezTo>
                <a:cubicBezTo>
                  <a:pt x="204" y="107"/>
                  <a:pt x="204" y="107"/>
                  <a:pt x="204" y="107"/>
                </a:cubicBezTo>
                <a:cubicBezTo>
                  <a:pt x="200" y="106"/>
                  <a:pt x="197" y="104"/>
                  <a:pt x="193" y="103"/>
                </a:cubicBezTo>
                <a:cubicBezTo>
                  <a:pt x="188" y="100"/>
                  <a:pt x="183" y="98"/>
                  <a:pt x="178" y="98"/>
                </a:cubicBezTo>
                <a:cubicBezTo>
                  <a:pt x="174" y="98"/>
                  <a:pt x="169" y="99"/>
                  <a:pt x="166" y="102"/>
                </a:cubicBezTo>
                <a:cubicBezTo>
                  <a:pt x="165" y="103"/>
                  <a:pt x="163" y="105"/>
                  <a:pt x="162" y="107"/>
                </a:cubicBezTo>
                <a:cubicBezTo>
                  <a:pt x="156" y="107"/>
                  <a:pt x="156" y="107"/>
                  <a:pt x="156" y="107"/>
                </a:cubicBezTo>
                <a:cubicBezTo>
                  <a:pt x="155" y="103"/>
                  <a:pt x="151" y="100"/>
                  <a:pt x="147" y="100"/>
                </a:cubicBezTo>
                <a:cubicBezTo>
                  <a:pt x="143" y="100"/>
                  <a:pt x="139" y="102"/>
                  <a:pt x="138" y="105"/>
                </a:cubicBezTo>
                <a:cubicBezTo>
                  <a:pt x="134" y="101"/>
                  <a:pt x="131" y="97"/>
                  <a:pt x="126" y="94"/>
                </a:cubicBezTo>
                <a:close/>
                <a:moveTo>
                  <a:pt x="634" y="202"/>
                </a:moveTo>
                <a:cubicBezTo>
                  <a:pt x="632" y="197"/>
                  <a:pt x="629" y="191"/>
                  <a:pt x="628" y="186"/>
                </a:cubicBezTo>
                <a:cubicBezTo>
                  <a:pt x="626" y="191"/>
                  <a:pt x="623" y="197"/>
                  <a:pt x="621" y="202"/>
                </a:cubicBezTo>
                <a:cubicBezTo>
                  <a:pt x="619" y="207"/>
                  <a:pt x="616" y="212"/>
                  <a:pt x="616" y="218"/>
                </a:cubicBezTo>
                <a:cubicBezTo>
                  <a:pt x="616" y="222"/>
                  <a:pt x="617" y="226"/>
                  <a:pt x="620" y="229"/>
                </a:cubicBezTo>
                <a:cubicBezTo>
                  <a:pt x="622" y="231"/>
                  <a:pt x="625" y="233"/>
                  <a:pt x="628" y="234"/>
                </a:cubicBezTo>
                <a:cubicBezTo>
                  <a:pt x="631" y="233"/>
                  <a:pt x="633" y="231"/>
                  <a:pt x="635" y="229"/>
                </a:cubicBezTo>
                <a:cubicBezTo>
                  <a:pt x="638" y="226"/>
                  <a:pt x="639" y="222"/>
                  <a:pt x="639" y="218"/>
                </a:cubicBezTo>
                <a:cubicBezTo>
                  <a:pt x="639" y="212"/>
                  <a:pt x="637" y="207"/>
                  <a:pt x="634" y="202"/>
                </a:cubicBezTo>
                <a:close/>
                <a:moveTo>
                  <a:pt x="621" y="50"/>
                </a:moveTo>
                <a:cubicBezTo>
                  <a:pt x="623" y="55"/>
                  <a:pt x="626" y="61"/>
                  <a:pt x="628" y="67"/>
                </a:cubicBezTo>
                <a:cubicBezTo>
                  <a:pt x="629" y="61"/>
                  <a:pt x="632" y="55"/>
                  <a:pt x="634" y="50"/>
                </a:cubicBezTo>
                <a:cubicBezTo>
                  <a:pt x="637" y="45"/>
                  <a:pt x="639" y="40"/>
                  <a:pt x="639" y="35"/>
                </a:cubicBezTo>
                <a:cubicBezTo>
                  <a:pt x="639" y="30"/>
                  <a:pt x="638" y="26"/>
                  <a:pt x="635" y="23"/>
                </a:cubicBezTo>
                <a:cubicBezTo>
                  <a:pt x="633" y="21"/>
                  <a:pt x="631" y="19"/>
                  <a:pt x="628" y="18"/>
                </a:cubicBezTo>
                <a:cubicBezTo>
                  <a:pt x="625" y="19"/>
                  <a:pt x="622" y="21"/>
                  <a:pt x="620" y="23"/>
                </a:cubicBezTo>
                <a:cubicBezTo>
                  <a:pt x="617" y="26"/>
                  <a:pt x="616" y="30"/>
                  <a:pt x="616" y="35"/>
                </a:cubicBezTo>
                <a:cubicBezTo>
                  <a:pt x="616" y="40"/>
                  <a:pt x="619" y="45"/>
                  <a:pt x="621" y="50"/>
                </a:cubicBezTo>
                <a:close/>
                <a:moveTo>
                  <a:pt x="586" y="94"/>
                </a:moveTo>
                <a:cubicBezTo>
                  <a:pt x="578" y="106"/>
                  <a:pt x="597" y="112"/>
                  <a:pt x="605" y="117"/>
                </a:cubicBezTo>
                <a:cubicBezTo>
                  <a:pt x="622" y="128"/>
                  <a:pt x="623" y="144"/>
                  <a:pt x="610" y="161"/>
                </a:cubicBezTo>
                <a:cubicBezTo>
                  <a:pt x="621" y="157"/>
                  <a:pt x="626" y="141"/>
                  <a:pt x="628" y="129"/>
                </a:cubicBezTo>
                <a:cubicBezTo>
                  <a:pt x="629" y="141"/>
                  <a:pt x="634" y="157"/>
                  <a:pt x="646" y="161"/>
                </a:cubicBezTo>
                <a:cubicBezTo>
                  <a:pt x="633" y="144"/>
                  <a:pt x="633" y="128"/>
                  <a:pt x="651" y="117"/>
                </a:cubicBezTo>
                <a:cubicBezTo>
                  <a:pt x="658" y="112"/>
                  <a:pt x="677" y="106"/>
                  <a:pt x="669" y="94"/>
                </a:cubicBezTo>
                <a:cubicBezTo>
                  <a:pt x="664" y="87"/>
                  <a:pt x="652" y="87"/>
                  <a:pt x="649" y="96"/>
                </a:cubicBezTo>
                <a:cubicBezTo>
                  <a:pt x="648" y="98"/>
                  <a:pt x="646" y="99"/>
                  <a:pt x="646" y="98"/>
                </a:cubicBezTo>
                <a:cubicBezTo>
                  <a:pt x="649" y="83"/>
                  <a:pt x="657" y="71"/>
                  <a:pt x="669" y="62"/>
                </a:cubicBezTo>
                <a:cubicBezTo>
                  <a:pt x="690" y="45"/>
                  <a:pt x="703" y="62"/>
                  <a:pt x="697" y="69"/>
                </a:cubicBezTo>
                <a:cubicBezTo>
                  <a:pt x="696" y="69"/>
                  <a:pt x="695" y="70"/>
                  <a:pt x="694" y="69"/>
                </a:cubicBezTo>
                <a:cubicBezTo>
                  <a:pt x="692" y="67"/>
                  <a:pt x="689" y="66"/>
                  <a:pt x="687" y="67"/>
                </a:cubicBezTo>
                <a:cubicBezTo>
                  <a:pt x="683" y="69"/>
                  <a:pt x="681" y="73"/>
                  <a:pt x="683" y="76"/>
                </a:cubicBezTo>
                <a:cubicBezTo>
                  <a:pt x="685" y="84"/>
                  <a:pt x="695" y="83"/>
                  <a:pt x="701" y="79"/>
                </a:cubicBezTo>
                <a:cubicBezTo>
                  <a:pt x="707" y="75"/>
                  <a:pt x="710" y="69"/>
                  <a:pt x="710" y="63"/>
                </a:cubicBezTo>
                <a:cubicBezTo>
                  <a:pt x="711" y="52"/>
                  <a:pt x="699" y="44"/>
                  <a:pt x="688" y="45"/>
                </a:cubicBezTo>
                <a:cubicBezTo>
                  <a:pt x="677" y="46"/>
                  <a:pt x="667" y="54"/>
                  <a:pt x="659" y="61"/>
                </a:cubicBezTo>
                <a:cubicBezTo>
                  <a:pt x="657" y="62"/>
                  <a:pt x="659" y="59"/>
                  <a:pt x="659" y="59"/>
                </a:cubicBezTo>
                <a:cubicBezTo>
                  <a:pt x="667" y="50"/>
                  <a:pt x="674" y="40"/>
                  <a:pt x="673" y="28"/>
                </a:cubicBezTo>
                <a:cubicBezTo>
                  <a:pt x="672" y="8"/>
                  <a:pt x="645" y="0"/>
                  <a:pt x="628" y="1"/>
                </a:cubicBezTo>
                <a:cubicBezTo>
                  <a:pt x="611" y="0"/>
                  <a:pt x="583" y="8"/>
                  <a:pt x="582" y="28"/>
                </a:cubicBezTo>
                <a:cubicBezTo>
                  <a:pt x="581" y="40"/>
                  <a:pt x="589" y="50"/>
                  <a:pt x="596" y="59"/>
                </a:cubicBezTo>
                <a:cubicBezTo>
                  <a:pt x="596" y="59"/>
                  <a:pt x="598" y="62"/>
                  <a:pt x="597" y="61"/>
                </a:cubicBezTo>
                <a:cubicBezTo>
                  <a:pt x="588" y="54"/>
                  <a:pt x="578" y="46"/>
                  <a:pt x="567" y="45"/>
                </a:cubicBezTo>
                <a:cubicBezTo>
                  <a:pt x="557" y="44"/>
                  <a:pt x="545" y="52"/>
                  <a:pt x="545" y="63"/>
                </a:cubicBezTo>
                <a:cubicBezTo>
                  <a:pt x="545" y="69"/>
                  <a:pt x="549" y="75"/>
                  <a:pt x="554" y="79"/>
                </a:cubicBezTo>
                <a:cubicBezTo>
                  <a:pt x="560" y="83"/>
                  <a:pt x="570" y="84"/>
                  <a:pt x="573" y="76"/>
                </a:cubicBezTo>
                <a:cubicBezTo>
                  <a:pt x="574" y="73"/>
                  <a:pt x="572" y="69"/>
                  <a:pt x="569" y="67"/>
                </a:cubicBezTo>
                <a:cubicBezTo>
                  <a:pt x="566" y="66"/>
                  <a:pt x="563" y="67"/>
                  <a:pt x="561" y="69"/>
                </a:cubicBezTo>
                <a:cubicBezTo>
                  <a:pt x="561" y="70"/>
                  <a:pt x="559" y="69"/>
                  <a:pt x="559" y="69"/>
                </a:cubicBezTo>
                <a:cubicBezTo>
                  <a:pt x="552" y="62"/>
                  <a:pt x="566" y="45"/>
                  <a:pt x="586" y="62"/>
                </a:cubicBezTo>
                <a:cubicBezTo>
                  <a:pt x="598" y="71"/>
                  <a:pt x="606" y="83"/>
                  <a:pt x="609" y="98"/>
                </a:cubicBezTo>
                <a:cubicBezTo>
                  <a:pt x="610" y="99"/>
                  <a:pt x="607" y="98"/>
                  <a:pt x="607" y="96"/>
                </a:cubicBezTo>
                <a:cubicBezTo>
                  <a:pt x="603" y="87"/>
                  <a:pt x="591" y="87"/>
                  <a:pt x="586" y="94"/>
                </a:cubicBezTo>
                <a:close/>
                <a:moveTo>
                  <a:pt x="611" y="73"/>
                </a:moveTo>
                <a:cubicBezTo>
                  <a:pt x="606" y="62"/>
                  <a:pt x="601" y="51"/>
                  <a:pt x="600" y="39"/>
                </a:cubicBezTo>
                <a:cubicBezTo>
                  <a:pt x="600" y="22"/>
                  <a:pt x="611" y="6"/>
                  <a:pt x="628" y="2"/>
                </a:cubicBezTo>
                <a:cubicBezTo>
                  <a:pt x="645" y="6"/>
                  <a:pt x="656" y="22"/>
                  <a:pt x="655" y="39"/>
                </a:cubicBezTo>
                <a:cubicBezTo>
                  <a:pt x="654" y="51"/>
                  <a:pt x="649" y="62"/>
                  <a:pt x="645" y="73"/>
                </a:cubicBezTo>
                <a:cubicBezTo>
                  <a:pt x="638" y="88"/>
                  <a:pt x="629" y="103"/>
                  <a:pt x="628" y="121"/>
                </a:cubicBezTo>
                <a:cubicBezTo>
                  <a:pt x="626" y="103"/>
                  <a:pt x="618" y="88"/>
                  <a:pt x="611" y="73"/>
                </a:cubicBezTo>
                <a:close/>
                <a:moveTo>
                  <a:pt x="518" y="91"/>
                </a:moveTo>
                <a:cubicBezTo>
                  <a:pt x="526" y="87"/>
                  <a:pt x="536" y="87"/>
                  <a:pt x="544" y="93"/>
                </a:cubicBezTo>
                <a:cubicBezTo>
                  <a:pt x="548" y="96"/>
                  <a:pt x="551" y="99"/>
                  <a:pt x="553" y="103"/>
                </a:cubicBezTo>
                <a:cubicBezTo>
                  <a:pt x="555" y="109"/>
                  <a:pt x="556" y="115"/>
                  <a:pt x="557" y="121"/>
                </a:cubicBezTo>
                <a:cubicBezTo>
                  <a:pt x="557" y="121"/>
                  <a:pt x="557" y="121"/>
                  <a:pt x="557" y="121"/>
                </a:cubicBezTo>
                <a:cubicBezTo>
                  <a:pt x="558" y="117"/>
                  <a:pt x="559" y="114"/>
                  <a:pt x="560" y="112"/>
                </a:cubicBezTo>
                <a:cubicBezTo>
                  <a:pt x="561" y="108"/>
                  <a:pt x="563" y="105"/>
                  <a:pt x="565" y="103"/>
                </a:cubicBezTo>
                <a:cubicBezTo>
                  <a:pt x="571" y="98"/>
                  <a:pt x="579" y="101"/>
                  <a:pt x="581" y="107"/>
                </a:cubicBezTo>
                <a:cubicBezTo>
                  <a:pt x="581" y="110"/>
                  <a:pt x="580" y="113"/>
                  <a:pt x="579" y="116"/>
                </a:cubicBezTo>
                <a:cubicBezTo>
                  <a:pt x="577" y="118"/>
                  <a:pt x="575" y="121"/>
                  <a:pt x="573" y="123"/>
                </a:cubicBezTo>
                <a:cubicBezTo>
                  <a:pt x="571" y="126"/>
                  <a:pt x="568" y="128"/>
                  <a:pt x="566" y="131"/>
                </a:cubicBezTo>
                <a:cubicBezTo>
                  <a:pt x="564" y="135"/>
                  <a:pt x="563" y="140"/>
                  <a:pt x="562" y="145"/>
                </a:cubicBezTo>
                <a:cubicBezTo>
                  <a:pt x="563" y="145"/>
                  <a:pt x="563" y="145"/>
                  <a:pt x="563" y="145"/>
                </a:cubicBezTo>
                <a:cubicBezTo>
                  <a:pt x="564" y="143"/>
                  <a:pt x="566" y="141"/>
                  <a:pt x="568" y="139"/>
                </a:cubicBezTo>
                <a:cubicBezTo>
                  <a:pt x="570" y="137"/>
                  <a:pt x="572" y="135"/>
                  <a:pt x="575" y="134"/>
                </a:cubicBezTo>
                <a:cubicBezTo>
                  <a:pt x="577" y="133"/>
                  <a:pt x="580" y="132"/>
                  <a:pt x="582" y="134"/>
                </a:cubicBezTo>
                <a:cubicBezTo>
                  <a:pt x="585" y="136"/>
                  <a:pt x="586" y="140"/>
                  <a:pt x="585" y="143"/>
                </a:cubicBezTo>
                <a:cubicBezTo>
                  <a:pt x="585" y="147"/>
                  <a:pt x="581" y="149"/>
                  <a:pt x="579" y="151"/>
                </a:cubicBezTo>
                <a:cubicBezTo>
                  <a:pt x="576" y="154"/>
                  <a:pt x="572" y="156"/>
                  <a:pt x="570" y="159"/>
                </a:cubicBezTo>
                <a:cubicBezTo>
                  <a:pt x="565" y="168"/>
                  <a:pt x="572" y="178"/>
                  <a:pt x="579" y="184"/>
                </a:cubicBezTo>
                <a:cubicBezTo>
                  <a:pt x="579" y="183"/>
                  <a:pt x="579" y="183"/>
                  <a:pt x="579" y="183"/>
                </a:cubicBezTo>
                <a:cubicBezTo>
                  <a:pt x="578" y="177"/>
                  <a:pt x="577" y="168"/>
                  <a:pt x="582" y="163"/>
                </a:cubicBezTo>
                <a:cubicBezTo>
                  <a:pt x="590" y="153"/>
                  <a:pt x="604" y="158"/>
                  <a:pt x="604" y="175"/>
                </a:cubicBezTo>
                <a:cubicBezTo>
                  <a:pt x="604" y="179"/>
                  <a:pt x="603" y="183"/>
                  <a:pt x="604" y="187"/>
                </a:cubicBezTo>
                <a:cubicBezTo>
                  <a:pt x="604" y="190"/>
                  <a:pt x="605" y="192"/>
                  <a:pt x="606" y="194"/>
                </a:cubicBezTo>
                <a:cubicBezTo>
                  <a:pt x="608" y="196"/>
                  <a:pt x="609" y="198"/>
                  <a:pt x="611" y="199"/>
                </a:cubicBezTo>
                <a:cubicBezTo>
                  <a:pt x="603" y="199"/>
                  <a:pt x="595" y="199"/>
                  <a:pt x="588" y="196"/>
                </a:cubicBezTo>
                <a:cubicBezTo>
                  <a:pt x="580" y="193"/>
                  <a:pt x="574" y="188"/>
                  <a:pt x="569" y="181"/>
                </a:cubicBezTo>
                <a:cubicBezTo>
                  <a:pt x="559" y="167"/>
                  <a:pt x="562" y="148"/>
                  <a:pt x="557" y="131"/>
                </a:cubicBezTo>
                <a:cubicBezTo>
                  <a:pt x="555" y="122"/>
                  <a:pt x="550" y="113"/>
                  <a:pt x="543" y="106"/>
                </a:cubicBezTo>
                <a:cubicBezTo>
                  <a:pt x="536" y="99"/>
                  <a:pt x="528" y="93"/>
                  <a:pt x="518" y="91"/>
                </a:cubicBezTo>
                <a:close/>
                <a:moveTo>
                  <a:pt x="737" y="91"/>
                </a:moveTo>
                <a:cubicBezTo>
                  <a:pt x="729" y="87"/>
                  <a:pt x="719" y="87"/>
                  <a:pt x="711" y="93"/>
                </a:cubicBezTo>
                <a:cubicBezTo>
                  <a:pt x="708" y="96"/>
                  <a:pt x="705" y="99"/>
                  <a:pt x="703" y="103"/>
                </a:cubicBezTo>
                <a:cubicBezTo>
                  <a:pt x="700" y="109"/>
                  <a:pt x="699" y="115"/>
                  <a:pt x="699" y="121"/>
                </a:cubicBezTo>
                <a:cubicBezTo>
                  <a:pt x="698" y="121"/>
                  <a:pt x="698" y="121"/>
                  <a:pt x="698" y="121"/>
                </a:cubicBezTo>
                <a:cubicBezTo>
                  <a:pt x="698" y="117"/>
                  <a:pt x="697" y="114"/>
                  <a:pt x="695" y="112"/>
                </a:cubicBezTo>
                <a:cubicBezTo>
                  <a:pt x="694" y="108"/>
                  <a:pt x="692" y="105"/>
                  <a:pt x="690" y="103"/>
                </a:cubicBezTo>
                <a:cubicBezTo>
                  <a:pt x="685" y="98"/>
                  <a:pt x="676" y="101"/>
                  <a:pt x="675" y="107"/>
                </a:cubicBezTo>
                <a:cubicBezTo>
                  <a:pt x="674" y="110"/>
                  <a:pt x="675" y="113"/>
                  <a:pt x="676" y="116"/>
                </a:cubicBezTo>
                <a:cubicBezTo>
                  <a:pt x="678" y="118"/>
                  <a:pt x="680" y="121"/>
                  <a:pt x="683" y="123"/>
                </a:cubicBezTo>
                <a:cubicBezTo>
                  <a:pt x="685" y="126"/>
                  <a:pt x="687" y="128"/>
                  <a:pt x="689" y="131"/>
                </a:cubicBezTo>
                <a:cubicBezTo>
                  <a:pt x="692" y="135"/>
                  <a:pt x="693" y="140"/>
                  <a:pt x="693" y="145"/>
                </a:cubicBezTo>
                <a:cubicBezTo>
                  <a:pt x="693" y="145"/>
                  <a:pt x="693" y="145"/>
                  <a:pt x="693" y="145"/>
                </a:cubicBezTo>
                <a:cubicBezTo>
                  <a:pt x="692" y="143"/>
                  <a:pt x="690" y="141"/>
                  <a:pt x="688" y="139"/>
                </a:cubicBezTo>
                <a:cubicBezTo>
                  <a:pt x="686" y="137"/>
                  <a:pt x="683" y="135"/>
                  <a:pt x="680" y="134"/>
                </a:cubicBezTo>
                <a:cubicBezTo>
                  <a:pt x="678" y="133"/>
                  <a:pt x="675" y="132"/>
                  <a:pt x="673" y="134"/>
                </a:cubicBezTo>
                <a:cubicBezTo>
                  <a:pt x="670" y="136"/>
                  <a:pt x="670" y="140"/>
                  <a:pt x="670" y="143"/>
                </a:cubicBezTo>
                <a:cubicBezTo>
                  <a:pt x="671" y="147"/>
                  <a:pt x="674" y="149"/>
                  <a:pt x="677" y="151"/>
                </a:cubicBezTo>
                <a:cubicBezTo>
                  <a:pt x="680" y="154"/>
                  <a:pt x="683" y="156"/>
                  <a:pt x="685" y="159"/>
                </a:cubicBezTo>
                <a:cubicBezTo>
                  <a:pt x="690" y="168"/>
                  <a:pt x="683" y="178"/>
                  <a:pt x="676" y="184"/>
                </a:cubicBezTo>
                <a:cubicBezTo>
                  <a:pt x="676" y="183"/>
                  <a:pt x="676" y="183"/>
                  <a:pt x="676" y="183"/>
                </a:cubicBezTo>
                <a:cubicBezTo>
                  <a:pt x="678" y="177"/>
                  <a:pt x="678" y="168"/>
                  <a:pt x="674" y="163"/>
                </a:cubicBezTo>
                <a:cubicBezTo>
                  <a:pt x="665" y="153"/>
                  <a:pt x="652" y="158"/>
                  <a:pt x="651" y="175"/>
                </a:cubicBezTo>
                <a:cubicBezTo>
                  <a:pt x="651" y="179"/>
                  <a:pt x="652" y="183"/>
                  <a:pt x="651" y="187"/>
                </a:cubicBezTo>
                <a:cubicBezTo>
                  <a:pt x="651" y="190"/>
                  <a:pt x="650" y="192"/>
                  <a:pt x="649" y="194"/>
                </a:cubicBezTo>
                <a:cubicBezTo>
                  <a:pt x="648" y="196"/>
                  <a:pt x="646" y="198"/>
                  <a:pt x="644" y="199"/>
                </a:cubicBezTo>
                <a:cubicBezTo>
                  <a:pt x="652" y="199"/>
                  <a:pt x="660" y="199"/>
                  <a:pt x="668" y="196"/>
                </a:cubicBezTo>
                <a:cubicBezTo>
                  <a:pt x="675" y="193"/>
                  <a:pt x="682" y="188"/>
                  <a:pt x="686" y="181"/>
                </a:cubicBezTo>
                <a:cubicBezTo>
                  <a:pt x="697" y="167"/>
                  <a:pt x="694" y="148"/>
                  <a:pt x="698" y="131"/>
                </a:cubicBezTo>
                <a:cubicBezTo>
                  <a:pt x="701" y="122"/>
                  <a:pt x="706" y="113"/>
                  <a:pt x="712" y="106"/>
                </a:cubicBezTo>
                <a:cubicBezTo>
                  <a:pt x="719" y="99"/>
                  <a:pt x="728" y="93"/>
                  <a:pt x="737" y="91"/>
                </a:cubicBezTo>
                <a:close/>
              </a:path>
            </a:pathLst>
          </a:custGeom>
          <a:solidFill>
            <a:schemeClr val="tx1">
              <a:alpha val="8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6" name="组合 4"/>
          <p:cNvGrpSpPr/>
          <p:nvPr/>
        </p:nvGrpSpPr>
        <p:grpSpPr>
          <a:xfrm>
            <a:off x="5819500" y="1636573"/>
            <a:ext cx="3239145" cy="80465"/>
            <a:chOff x="5108253" y="1177442"/>
            <a:chExt cx="1975492" cy="49074"/>
          </a:xfrm>
        </p:grpSpPr>
        <p:cxnSp>
          <p:nvCxnSpPr>
            <p:cNvPr id="47" name="直接连接符 5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6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그림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98" y="1922371"/>
            <a:ext cx="2495549" cy="85303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13"/>
          <p:cNvSpPr txBox="1"/>
          <p:nvPr/>
        </p:nvSpPr>
        <p:spPr>
          <a:xfrm>
            <a:off x="4221442" y="3035562"/>
            <a:ext cx="78059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Estimate organizational form as a function of 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observable characteristics </a:t>
            </a:r>
            <a:r>
              <a:rPr lang="en-US" dirty="0">
                <a:latin typeface="Cambria" panose="02040503050406030204" pitchFamily="18" charset="0"/>
              </a:rPr>
              <a:t>(e.g., asset specificity, level of uncertainty).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The resulting model is qualitative choice estimation techniques such as 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probit</a:t>
            </a:r>
            <a:r>
              <a:rPr lang="en-US" dirty="0">
                <a:latin typeface="Cambria" panose="02040503050406030204" pitchFamily="18" charset="0"/>
              </a:rPr>
              <a:t> and 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logit</a:t>
            </a:r>
            <a:r>
              <a:rPr lang="en-US" dirty="0">
                <a:latin typeface="Cambria" panose="02040503050406030204" pitchFamily="18" charset="0"/>
              </a:rPr>
              <a:t> (stage 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Hypotheses regarding organizational form can be based on the signs and relative magnitudes of the coefficients.</a:t>
            </a:r>
          </a:p>
        </p:txBody>
      </p:sp>
      <p:sp>
        <p:nvSpPr>
          <p:cNvPr id="33" name="직사각형 19"/>
          <p:cNvSpPr/>
          <p:nvPr/>
        </p:nvSpPr>
        <p:spPr>
          <a:xfrm>
            <a:off x="7172265" y="2014349"/>
            <a:ext cx="334321" cy="7103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22"/>
          <p:cNvSpPr txBox="1"/>
          <p:nvPr/>
        </p:nvSpPr>
        <p:spPr>
          <a:xfrm>
            <a:off x="4221442" y="4899514"/>
            <a:ext cx="7533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7030A0"/>
                </a:solidFill>
                <a:latin typeface="Cambria" panose="02040503050406030204" pitchFamily="18" charset="0"/>
              </a:rPr>
              <a:t>Limitation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Estimates provide at best only ordinal measures of those costs.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If X and Z share common elements, only the difference between </a:t>
            </a:r>
            <a:r>
              <a:rPr lang="el-GR" dirty="0">
                <a:latin typeface="Cambria" panose="02040503050406030204" pitchFamily="18" charset="0"/>
              </a:rPr>
              <a:t>β</a:t>
            </a:r>
            <a:r>
              <a:rPr lang="en-US" dirty="0">
                <a:latin typeface="Cambria" panose="02040503050406030204" pitchFamily="18" charset="0"/>
              </a:rPr>
              <a:t> and </a:t>
            </a:r>
            <a:r>
              <a:rPr lang="el-GR" dirty="0">
                <a:latin typeface="Cambria" panose="02040503050406030204" pitchFamily="18" charset="0"/>
              </a:rPr>
              <a:t>α</a:t>
            </a:r>
            <a:r>
              <a:rPr lang="en-US" dirty="0">
                <a:latin typeface="Cambria" panose="02040503050406030204" pitchFamily="18" charset="0"/>
              </a:rPr>
              <a:t> can be identified.</a:t>
            </a:r>
          </a:p>
        </p:txBody>
      </p:sp>
    </p:spTree>
    <p:extLst>
      <p:ext uri="{BB962C8B-B14F-4D97-AF65-F5344CB8AC3E}">
        <p14:creationId xmlns:p14="http://schemas.microsoft.com/office/powerpoint/2010/main" val="2030967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2640" y="95858"/>
            <a:ext cx="11995688" cy="6661149"/>
          </a:xfrm>
          <a:prstGeom prst="rect">
            <a:avLst/>
          </a:prstGeom>
          <a:noFill/>
          <a:ln w="63500" cmpd="thickThin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414792" y="879060"/>
            <a:ext cx="1" cy="509987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349153" y="1402564"/>
            <a:ext cx="804793" cy="798631"/>
            <a:chOff x="4985288" y="1224585"/>
            <a:chExt cx="2546888" cy="2527388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243719" y="1509982"/>
            <a:ext cx="103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prstClr val="white"/>
                </a:solidFill>
                <a:latin typeface="宋体" panose="02010600030101010101" pitchFamily="2" charset="-122"/>
              </a:rPr>
              <a:t>02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851801" y="5499679"/>
            <a:ext cx="1975492" cy="49074"/>
            <a:chOff x="5108253" y="1177442"/>
            <a:chExt cx="1975492" cy="49074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753278" y="2552981"/>
            <a:ext cx="2016626" cy="278698"/>
            <a:chOff x="7150100" y="4803775"/>
            <a:chExt cx="2317750" cy="668338"/>
          </a:xfrm>
        </p:grpSpPr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8074025" y="4803775"/>
              <a:ext cx="466725" cy="533400"/>
            </a:xfrm>
            <a:custGeom>
              <a:avLst/>
              <a:gdLst>
                <a:gd name="T0" fmla="*/ 60 w 124"/>
                <a:gd name="T1" fmla="*/ 95 h 140"/>
                <a:gd name="T2" fmla="*/ 41 w 124"/>
                <a:gd name="T3" fmla="*/ 42 h 140"/>
                <a:gd name="T4" fmla="*/ 84 w 124"/>
                <a:gd name="T5" fmla="*/ 42 h 140"/>
                <a:gd name="T6" fmla="*/ 65 w 124"/>
                <a:gd name="T7" fmla="*/ 95 h 140"/>
                <a:gd name="T8" fmla="*/ 124 w 124"/>
                <a:gd name="T9" fmla="*/ 140 h 140"/>
                <a:gd name="T10" fmla="*/ 62 w 124"/>
                <a:gd name="T11" fmla="*/ 98 h 140"/>
                <a:gd name="T12" fmla="*/ 0 w 124"/>
                <a:gd name="T13" fmla="*/ 140 h 140"/>
                <a:gd name="T14" fmla="*/ 60 w 124"/>
                <a:gd name="T15" fmla="*/ 9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40">
                  <a:moveTo>
                    <a:pt x="60" y="95"/>
                  </a:moveTo>
                  <a:cubicBezTo>
                    <a:pt x="49" y="80"/>
                    <a:pt x="40" y="61"/>
                    <a:pt x="41" y="42"/>
                  </a:cubicBezTo>
                  <a:cubicBezTo>
                    <a:pt x="44" y="0"/>
                    <a:pt x="81" y="0"/>
                    <a:pt x="84" y="42"/>
                  </a:cubicBezTo>
                  <a:cubicBezTo>
                    <a:pt x="85" y="61"/>
                    <a:pt x="76" y="80"/>
                    <a:pt x="65" y="95"/>
                  </a:cubicBezTo>
                  <a:cubicBezTo>
                    <a:pt x="80" y="114"/>
                    <a:pt x="100" y="135"/>
                    <a:pt x="124" y="140"/>
                  </a:cubicBezTo>
                  <a:cubicBezTo>
                    <a:pt x="102" y="139"/>
                    <a:pt x="77" y="117"/>
                    <a:pt x="62" y="98"/>
                  </a:cubicBezTo>
                  <a:cubicBezTo>
                    <a:pt x="48" y="117"/>
                    <a:pt x="23" y="139"/>
                    <a:pt x="0" y="140"/>
                  </a:cubicBezTo>
                  <a:cubicBezTo>
                    <a:pt x="24" y="135"/>
                    <a:pt x="45" y="114"/>
                    <a:pt x="60" y="95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8702675" y="5368925"/>
              <a:ext cx="765175" cy="22225"/>
            </a:xfrm>
            <a:custGeom>
              <a:avLst/>
              <a:gdLst>
                <a:gd name="T0" fmla="*/ 101 w 203"/>
                <a:gd name="T1" fmla="*/ 6 h 6"/>
                <a:gd name="T2" fmla="*/ 0 w 203"/>
                <a:gd name="T3" fmla="*/ 3 h 6"/>
                <a:gd name="T4" fmla="*/ 101 w 203"/>
                <a:gd name="T5" fmla="*/ 0 h 6"/>
                <a:gd name="T6" fmla="*/ 203 w 203"/>
                <a:gd name="T7" fmla="*/ 4 h 6"/>
                <a:gd name="T8" fmla="*/ 101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1" y="6"/>
                  </a:moveTo>
                  <a:cubicBezTo>
                    <a:pt x="68" y="6"/>
                    <a:pt x="34" y="6"/>
                    <a:pt x="0" y="3"/>
                  </a:cubicBezTo>
                  <a:cubicBezTo>
                    <a:pt x="35" y="0"/>
                    <a:pt x="68" y="0"/>
                    <a:pt x="101" y="0"/>
                  </a:cubicBezTo>
                  <a:cubicBezTo>
                    <a:pt x="134" y="0"/>
                    <a:pt x="168" y="1"/>
                    <a:pt x="203" y="4"/>
                  </a:cubicBezTo>
                  <a:cubicBezTo>
                    <a:pt x="166" y="6"/>
                    <a:pt x="101" y="6"/>
                    <a:pt x="101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7150100" y="5368925"/>
              <a:ext cx="765175" cy="22225"/>
            </a:xfrm>
            <a:custGeom>
              <a:avLst/>
              <a:gdLst>
                <a:gd name="T0" fmla="*/ 102 w 203"/>
                <a:gd name="T1" fmla="*/ 6 h 6"/>
                <a:gd name="T2" fmla="*/ 203 w 203"/>
                <a:gd name="T3" fmla="*/ 3 h 6"/>
                <a:gd name="T4" fmla="*/ 102 w 203"/>
                <a:gd name="T5" fmla="*/ 0 h 6"/>
                <a:gd name="T6" fmla="*/ 0 w 203"/>
                <a:gd name="T7" fmla="*/ 4 h 6"/>
                <a:gd name="T8" fmla="*/ 102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2" y="6"/>
                  </a:moveTo>
                  <a:cubicBezTo>
                    <a:pt x="135" y="6"/>
                    <a:pt x="169" y="6"/>
                    <a:pt x="203" y="3"/>
                  </a:cubicBezTo>
                  <a:cubicBezTo>
                    <a:pt x="168" y="0"/>
                    <a:pt x="135" y="0"/>
                    <a:pt x="102" y="0"/>
                  </a:cubicBezTo>
                  <a:cubicBezTo>
                    <a:pt x="68" y="0"/>
                    <a:pt x="35" y="1"/>
                    <a:pt x="0" y="4"/>
                  </a:cubicBezTo>
                  <a:cubicBezTo>
                    <a:pt x="36" y="6"/>
                    <a:pt x="102" y="6"/>
                    <a:pt x="102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7862888" y="5092700"/>
              <a:ext cx="893763" cy="379413"/>
            </a:xfrm>
            <a:custGeom>
              <a:avLst/>
              <a:gdLst>
                <a:gd name="T0" fmla="*/ 118 w 237"/>
                <a:gd name="T1" fmla="*/ 61 h 99"/>
                <a:gd name="T2" fmla="*/ 160 w 237"/>
                <a:gd name="T3" fmla="*/ 86 h 99"/>
                <a:gd name="T4" fmla="*/ 226 w 237"/>
                <a:gd name="T5" fmla="*/ 28 h 99"/>
                <a:gd name="T6" fmla="*/ 178 w 237"/>
                <a:gd name="T7" fmla="*/ 10 h 99"/>
                <a:gd name="T8" fmla="*/ 184 w 237"/>
                <a:gd name="T9" fmla="*/ 64 h 99"/>
                <a:gd name="T10" fmla="*/ 213 w 237"/>
                <a:gd name="T11" fmla="*/ 52 h 99"/>
                <a:gd name="T12" fmla="*/ 199 w 237"/>
                <a:gd name="T13" fmla="*/ 29 h 99"/>
                <a:gd name="T14" fmla="*/ 183 w 237"/>
                <a:gd name="T15" fmla="*/ 44 h 99"/>
                <a:gd name="T16" fmla="*/ 193 w 237"/>
                <a:gd name="T17" fmla="*/ 32 h 99"/>
                <a:gd name="T18" fmla="*/ 210 w 237"/>
                <a:gd name="T19" fmla="*/ 51 h 99"/>
                <a:gd name="T20" fmla="*/ 185 w 237"/>
                <a:gd name="T21" fmla="*/ 61 h 99"/>
                <a:gd name="T22" fmla="*/ 180 w 237"/>
                <a:gd name="T23" fmla="*/ 13 h 99"/>
                <a:gd name="T24" fmla="*/ 224 w 237"/>
                <a:gd name="T25" fmla="*/ 33 h 99"/>
                <a:gd name="T26" fmla="*/ 162 w 237"/>
                <a:gd name="T27" fmla="*/ 84 h 99"/>
                <a:gd name="T28" fmla="*/ 119 w 237"/>
                <a:gd name="T29" fmla="*/ 54 h 99"/>
                <a:gd name="T30" fmla="*/ 74 w 237"/>
                <a:gd name="T31" fmla="*/ 84 h 99"/>
                <a:gd name="T32" fmla="*/ 13 w 237"/>
                <a:gd name="T33" fmla="*/ 33 h 99"/>
                <a:gd name="T34" fmla="*/ 57 w 237"/>
                <a:gd name="T35" fmla="*/ 13 h 99"/>
                <a:gd name="T36" fmla="*/ 52 w 237"/>
                <a:gd name="T37" fmla="*/ 61 h 99"/>
                <a:gd name="T38" fmla="*/ 27 w 237"/>
                <a:gd name="T39" fmla="*/ 51 h 99"/>
                <a:gd name="T40" fmla="*/ 44 w 237"/>
                <a:gd name="T41" fmla="*/ 32 h 99"/>
                <a:gd name="T42" fmla="*/ 54 w 237"/>
                <a:gd name="T43" fmla="*/ 44 h 99"/>
                <a:gd name="T44" fmla="*/ 37 w 237"/>
                <a:gd name="T45" fmla="*/ 29 h 99"/>
                <a:gd name="T46" fmla="*/ 24 w 237"/>
                <a:gd name="T47" fmla="*/ 52 h 99"/>
                <a:gd name="T48" fmla="*/ 53 w 237"/>
                <a:gd name="T49" fmla="*/ 64 h 99"/>
                <a:gd name="T50" fmla="*/ 59 w 237"/>
                <a:gd name="T51" fmla="*/ 10 h 99"/>
                <a:gd name="T52" fmla="*/ 11 w 237"/>
                <a:gd name="T53" fmla="*/ 28 h 99"/>
                <a:gd name="T54" fmla="*/ 76 w 237"/>
                <a:gd name="T55" fmla="*/ 86 h 99"/>
                <a:gd name="T56" fmla="*/ 118 w 237"/>
                <a:gd name="T57" fmla="*/ 6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7" h="99">
                  <a:moveTo>
                    <a:pt x="118" y="61"/>
                  </a:moveTo>
                  <a:cubicBezTo>
                    <a:pt x="129" y="73"/>
                    <a:pt x="144" y="82"/>
                    <a:pt x="160" y="86"/>
                  </a:cubicBezTo>
                  <a:cubicBezTo>
                    <a:pt x="216" y="99"/>
                    <a:pt x="237" y="56"/>
                    <a:pt x="226" y="28"/>
                  </a:cubicBezTo>
                  <a:cubicBezTo>
                    <a:pt x="219" y="8"/>
                    <a:pt x="196" y="0"/>
                    <a:pt x="178" y="10"/>
                  </a:cubicBezTo>
                  <a:cubicBezTo>
                    <a:pt x="157" y="22"/>
                    <a:pt x="160" y="56"/>
                    <a:pt x="184" y="64"/>
                  </a:cubicBezTo>
                  <a:cubicBezTo>
                    <a:pt x="194" y="68"/>
                    <a:pt x="208" y="65"/>
                    <a:pt x="213" y="52"/>
                  </a:cubicBezTo>
                  <a:cubicBezTo>
                    <a:pt x="216" y="42"/>
                    <a:pt x="209" y="31"/>
                    <a:pt x="199" y="29"/>
                  </a:cubicBezTo>
                  <a:cubicBezTo>
                    <a:pt x="190" y="27"/>
                    <a:pt x="181" y="34"/>
                    <a:pt x="183" y="44"/>
                  </a:cubicBezTo>
                  <a:cubicBezTo>
                    <a:pt x="183" y="41"/>
                    <a:pt x="185" y="33"/>
                    <a:pt x="193" y="32"/>
                  </a:cubicBezTo>
                  <a:cubicBezTo>
                    <a:pt x="204" y="30"/>
                    <a:pt x="213" y="42"/>
                    <a:pt x="210" y="51"/>
                  </a:cubicBezTo>
                  <a:cubicBezTo>
                    <a:pt x="207" y="63"/>
                    <a:pt x="194" y="64"/>
                    <a:pt x="185" y="61"/>
                  </a:cubicBezTo>
                  <a:cubicBezTo>
                    <a:pt x="164" y="53"/>
                    <a:pt x="161" y="24"/>
                    <a:pt x="180" y="13"/>
                  </a:cubicBezTo>
                  <a:cubicBezTo>
                    <a:pt x="197" y="3"/>
                    <a:pt x="219" y="13"/>
                    <a:pt x="224" y="33"/>
                  </a:cubicBezTo>
                  <a:cubicBezTo>
                    <a:pt x="231" y="59"/>
                    <a:pt x="212" y="96"/>
                    <a:pt x="162" y="84"/>
                  </a:cubicBezTo>
                  <a:cubicBezTo>
                    <a:pt x="146" y="80"/>
                    <a:pt x="127" y="69"/>
                    <a:pt x="119" y="54"/>
                  </a:cubicBezTo>
                  <a:cubicBezTo>
                    <a:pt x="109" y="69"/>
                    <a:pt x="92" y="80"/>
                    <a:pt x="74" y="84"/>
                  </a:cubicBezTo>
                  <a:cubicBezTo>
                    <a:pt x="25" y="96"/>
                    <a:pt x="6" y="59"/>
                    <a:pt x="13" y="33"/>
                  </a:cubicBezTo>
                  <a:cubicBezTo>
                    <a:pt x="18" y="13"/>
                    <a:pt x="40" y="3"/>
                    <a:pt x="57" y="13"/>
                  </a:cubicBezTo>
                  <a:cubicBezTo>
                    <a:pt x="75" y="24"/>
                    <a:pt x="73" y="53"/>
                    <a:pt x="52" y="61"/>
                  </a:cubicBezTo>
                  <a:cubicBezTo>
                    <a:pt x="43" y="64"/>
                    <a:pt x="30" y="63"/>
                    <a:pt x="27" y="51"/>
                  </a:cubicBezTo>
                  <a:cubicBezTo>
                    <a:pt x="24" y="42"/>
                    <a:pt x="33" y="30"/>
                    <a:pt x="44" y="32"/>
                  </a:cubicBezTo>
                  <a:cubicBezTo>
                    <a:pt x="52" y="33"/>
                    <a:pt x="54" y="41"/>
                    <a:pt x="54" y="44"/>
                  </a:cubicBezTo>
                  <a:cubicBezTo>
                    <a:pt x="56" y="34"/>
                    <a:pt x="47" y="27"/>
                    <a:pt x="37" y="29"/>
                  </a:cubicBezTo>
                  <a:cubicBezTo>
                    <a:pt x="28" y="31"/>
                    <a:pt x="21" y="42"/>
                    <a:pt x="24" y="52"/>
                  </a:cubicBezTo>
                  <a:cubicBezTo>
                    <a:pt x="29" y="65"/>
                    <a:pt x="43" y="68"/>
                    <a:pt x="53" y="64"/>
                  </a:cubicBezTo>
                  <a:cubicBezTo>
                    <a:pt x="77" y="56"/>
                    <a:pt x="80" y="22"/>
                    <a:pt x="59" y="10"/>
                  </a:cubicBezTo>
                  <a:cubicBezTo>
                    <a:pt x="41" y="0"/>
                    <a:pt x="18" y="8"/>
                    <a:pt x="11" y="28"/>
                  </a:cubicBezTo>
                  <a:cubicBezTo>
                    <a:pt x="0" y="56"/>
                    <a:pt x="21" y="99"/>
                    <a:pt x="76" y="86"/>
                  </a:cubicBezTo>
                  <a:cubicBezTo>
                    <a:pt x="92" y="82"/>
                    <a:pt x="108" y="73"/>
                    <a:pt x="118" y="61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685655" y="3151352"/>
            <a:ext cx="2084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latin typeface="Cambria" panose="02040503050406030204" pitchFamily="18" charset="0"/>
              </a:rPr>
              <a:t>2. Conceptual issues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377371" y="1035664"/>
            <a:ext cx="6471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Cambria" panose="02040503050406030204" pitchFamily="18" charset="0"/>
              </a:rPr>
              <a:t>3) Direct </a:t>
            </a:r>
            <a:r>
              <a:rPr lang="en-US" altLang="zh-TW" sz="2400" b="1" dirty="0">
                <a:solidFill>
                  <a:srgbClr val="7030A0"/>
                </a:solidFill>
                <a:latin typeface="Cambria" panose="02040503050406030204" pitchFamily="18" charset="0"/>
              </a:rPr>
              <a:t>tests – </a:t>
            </a:r>
            <a:r>
              <a:rPr lang="en-US" altLang="zh-TW" sz="2400" b="1" i="1" dirty="0">
                <a:solidFill>
                  <a:srgbClr val="7030A0"/>
                </a:solidFill>
                <a:latin typeface="Cambria" panose="02040503050406030204" pitchFamily="18" charset="0"/>
              </a:rPr>
              <a:t>stronger test of the theory!</a:t>
            </a:r>
            <a:endParaRPr lang="en-US" altLang="zh-TW" sz="2400" b="1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43" name="Freeform 5"/>
          <p:cNvSpPr>
            <a:spLocks noEditPoints="1"/>
          </p:cNvSpPr>
          <p:nvPr/>
        </p:nvSpPr>
        <p:spPr bwMode="auto">
          <a:xfrm>
            <a:off x="5752182" y="640099"/>
            <a:ext cx="3306463" cy="385269"/>
          </a:xfrm>
          <a:custGeom>
            <a:avLst/>
            <a:gdLst>
              <a:gd name="T0" fmla="*/ 826 w 1255"/>
              <a:gd name="T1" fmla="*/ 94 h 234"/>
              <a:gd name="T2" fmla="*/ 1051 w 1255"/>
              <a:gd name="T3" fmla="*/ 107 h 234"/>
              <a:gd name="T4" fmla="*/ 1093 w 1255"/>
              <a:gd name="T5" fmla="*/ 107 h 234"/>
              <a:gd name="T6" fmla="*/ 1151 w 1255"/>
              <a:gd name="T7" fmla="*/ 87 h 234"/>
              <a:gd name="T8" fmla="*/ 1225 w 1255"/>
              <a:gd name="T9" fmla="*/ 118 h 234"/>
              <a:gd name="T10" fmla="*/ 1206 w 1255"/>
              <a:gd name="T11" fmla="*/ 139 h 234"/>
              <a:gd name="T12" fmla="*/ 1185 w 1255"/>
              <a:gd name="T13" fmla="*/ 102 h 234"/>
              <a:gd name="T14" fmla="*/ 1171 w 1255"/>
              <a:gd name="T15" fmla="*/ 112 h 234"/>
              <a:gd name="T16" fmla="*/ 1137 w 1255"/>
              <a:gd name="T17" fmla="*/ 119 h 234"/>
              <a:gd name="T18" fmla="*/ 1109 w 1255"/>
              <a:gd name="T19" fmla="*/ 119 h 234"/>
              <a:gd name="T20" fmla="*/ 1062 w 1255"/>
              <a:gd name="T21" fmla="*/ 116 h 234"/>
              <a:gd name="T22" fmla="*/ 841 w 1255"/>
              <a:gd name="T23" fmla="*/ 112 h 234"/>
              <a:gd name="T24" fmla="*/ 782 w 1255"/>
              <a:gd name="T25" fmla="*/ 117 h 234"/>
              <a:gd name="T26" fmla="*/ 756 w 1255"/>
              <a:gd name="T27" fmla="*/ 111 h 234"/>
              <a:gd name="T28" fmla="*/ 737 w 1255"/>
              <a:gd name="T29" fmla="*/ 118 h 234"/>
              <a:gd name="T30" fmla="*/ 717 w 1255"/>
              <a:gd name="T31" fmla="*/ 157 h 234"/>
              <a:gd name="T32" fmla="*/ 762 w 1255"/>
              <a:gd name="T33" fmla="*/ 99 h 234"/>
              <a:gd name="T34" fmla="*/ 772 w 1255"/>
              <a:gd name="T35" fmla="*/ 97 h 234"/>
              <a:gd name="T36" fmla="*/ 104 w 1255"/>
              <a:gd name="T37" fmla="*/ 87 h 234"/>
              <a:gd name="T38" fmla="*/ 30 w 1255"/>
              <a:gd name="T39" fmla="*/ 118 h 234"/>
              <a:gd name="T40" fmla="*/ 49 w 1255"/>
              <a:gd name="T41" fmla="*/ 139 h 234"/>
              <a:gd name="T42" fmla="*/ 71 w 1255"/>
              <a:gd name="T43" fmla="*/ 102 h 234"/>
              <a:gd name="T44" fmla="*/ 85 w 1255"/>
              <a:gd name="T45" fmla="*/ 112 h 234"/>
              <a:gd name="T46" fmla="*/ 118 w 1255"/>
              <a:gd name="T47" fmla="*/ 119 h 234"/>
              <a:gd name="T48" fmla="*/ 147 w 1255"/>
              <a:gd name="T49" fmla="*/ 119 h 234"/>
              <a:gd name="T50" fmla="*/ 193 w 1255"/>
              <a:gd name="T51" fmla="*/ 116 h 234"/>
              <a:gd name="T52" fmla="*/ 414 w 1255"/>
              <a:gd name="T53" fmla="*/ 112 h 234"/>
              <a:gd name="T54" fmla="*/ 474 w 1255"/>
              <a:gd name="T55" fmla="*/ 117 h 234"/>
              <a:gd name="T56" fmla="*/ 499 w 1255"/>
              <a:gd name="T57" fmla="*/ 111 h 234"/>
              <a:gd name="T58" fmla="*/ 518 w 1255"/>
              <a:gd name="T59" fmla="*/ 118 h 234"/>
              <a:gd name="T60" fmla="*/ 538 w 1255"/>
              <a:gd name="T61" fmla="*/ 157 h 234"/>
              <a:gd name="T62" fmla="*/ 494 w 1255"/>
              <a:gd name="T63" fmla="*/ 99 h 234"/>
              <a:gd name="T64" fmla="*/ 483 w 1255"/>
              <a:gd name="T65" fmla="*/ 97 h 234"/>
              <a:gd name="T66" fmla="*/ 445 w 1255"/>
              <a:gd name="T67" fmla="*/ 107 h 234"/>
              <a:gd name="T68" fmla="*/ 223 w 1255"/>
              <a:gd name="T69" fmla="*/ 107 h 234"/>
              <a:gd name="T70" fmla="*/ 178 w 1255"/>
              <a:gd name="T71" fmla="*/ 98 h 234"/>
              <a:gd name="T72" fmla="*/ 138 w 1255"/>
              <a:gd name="T73" fmla="*/ 105 h 234"/>
              <a:gd name="T74" fmla="*/ 616 w 1255"/>
              <a:gd name="T75" fmla="*/ 218 h 234"/>
              <a:gd name="T76" fmla="*/ 634 w 1255"/>
              <a:gd name="T77" fmla="*/ 202 h 234"/>
              <a:gd name="T78" fmla="*/ 635 w 1255"/>
              <a:gd name="T79" fmla="*/ 23 h 234"/>
              <a:gd name="T80" fmla="*/ 586 w 1255"/>
              <a:gd name="T81" fmla="*/ 94 h 234"/>
              <a:gd name="T82" fmla="*/ 651 w 1255"/>
              <a:gd name="T83" fmla="*/ 117 h 234"/>
              <a:gd name="T84" fmla="*/ 697 w 1255"/>
              <a:gd name="T85" fmla="*/ 69 h 234"/>
              <a:gd name="T86" fmla="*/ 710 w 1255"/>
              <a:gd name="T87" fmla="*/ 63 h 234"/>
              <a:gd name="T88" fmla="*/ 628 w 1255"/>
              <a:gd name="T89" fmla="*/ 1 h 234"/>
              <a:gd name="T90" fmla="*/ 545 w 1255"/>
              <a:gd name="T91" fmla="*/ 63 h 234"/>
              <a:gd name="T92" fmla="*/ 559 w 1255"/>
              <a:gd name="T93" fmla="*/ 69 h 234"/>
              <a:gd name="T94" fmla="*/ 611 w 1255"/>
              <a:gd name="T95" fmla="*/ 73 h 234"/>
              <a:gd name="T96" fmla="*/ 628 w 1255"/>
              <a:gd name="T97" fmla="*/ 121 h 234"/>
              <a:gd name="T98" fmla="*/ 557 w 1255"/>
              <a:gd name="T99" fmla="*/ 121 h 234"/>
              <a:gd name="T100" fmla="*/ 579 w 1255"/>
              <a:gd name="T101" fmla="*/ 116 h 234"/>
              <a:gd name="T102" fmla="*/ 568 w 1255"/>
              <a:gd name="T103" fmla="*/ 139 h 234"/>
              <a:gd name="T104" fmla="*/ 570 w 1255"/>
              <a:gd name="T105" fmla="*/ 159 h 234"/>
              <a:gd name="T106" fmla="*/ 604 w 1255"/>
              <a:gd name="T107" fmla="*/ 187 h 234"/>
              <a:gd name="T108" fmla="*/ 557 w 1255"/>
              <a:gd name="T109" fmla="*/ 131 h 234"/>
              <a:gd name="T110" fmla="*/ 703 w 1255"/>
              <a:gd name="T111" fmla="*/ 103 h 234"/>
              <a:gd name="T112" fmla="*/ 675 w 1255"/>
              <a:gd name="T113" fmla="*/ 107 h 234"/>
              <a:gd name="T114" fmla="*/ 693 w 1255"/>
              <a:gd name="T115" fmla="*/ 145 h 234"/>
              <a:gd name="T116" fmla="*/ 677 w 1255"/>
              <a:gd name="T117" fmla="*/ 151 h 234"/>
              <a:gd name="T118" fmla="*/ 651 w 1255"/>
              <a:gd name="T119" fmla="*/ 175 h 234"/>
              <a:gd name="T120" fmla="*/ 686 w 1255"/>
              <a:gd name="T121" fmla="*/ 18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55" h="234">
                <a:moveTo>
                  <a:pt x="791" y="101"/>
                </a:moveTo>
                <a:cubicBezTo>
                  <a:pt x="793" y="103"/>
                  <a:pt x="794" y="105"/>
                  <a:pt x="795" y="107"/>
                </a:cubicBezTo>
                <a:cubicBezTo>
                  <a:pt x="810" y="107"/>
                  <a:pt x="810" y="107"/>
                  <a:pt x="810" y="107"/>
                </a:cubicBezTo>
                <a:cubicBezTo>
                  <a:pt x="810" y="107"/>
                  <a:pt x="810" y="106"/>
                  <a:pt x="811" y="105"/>
                </a:cubicBezTo>
                <a:cubicBezTo>
                  <a:pt x="812" y="99"/>
                  <a:pt x="819" y="94"/>
                  <a:pt x="826" y="94"/>
                </a:cubicBezTo>
                <a:cubicBezTo>
                  <a:pt x="833" y="94"/>
                  <a:pt x="839" y="99"/>
                  <a:pt x="841" y="105"/>
                </a:cubicBezTo>
                <a:cubicBezTo>
                  <a:pt x="841" y="106"/>
                  <a:pt x="841" y="107"/>
                  <a:pt x="841" y="107"/>
                </a:cubicBezTo>
                <a:cubicBezTo>
                  <a:pt x="1032" y="107"/>
                  <a:pt x="1032" y="107"/>
                  <a:pt x="1032" y="107"/>
                </a:cubicBezTo>
                <a:cubicBezTo>
                  <a:pt x="1033" y="103"/>
                  <a:pt x="1037" y="100"/>
                  <a:pt x="1042" y="100"/>
                </a:cubicBezTo>
                <a:cubicBezTo>
                  <a:pt x="1046" y="100"/>
                  <a:pt x="1050" y="103"/>
                  <a:pt x="1051" y="107"/>
                </a:cubicBezTo>
                <a:cubicBezTo>
                  <a:pt x="1052" y="107"/>
                  <a:pt x="1052" y="107"/>
                  <a:pt x="1052" y="107"/>
                </a:cubicBezTo>
                <a:cubicBezTo>
                  <a:pt x="1055" y="106"/>
                  <a:pt x="1059" y="104"/>
                  <a:pt x="1062" y="103"/>
                </a:cubicBezTo>
                <a:cubicBezTo>
                  <a:pt x="1067" y="100"/>
                  <a:pt x="1072" y="98"/>
                  <a:pt x="1078" y="98"/>
                </a:cubicBezTo>
                <a:cubicBezTo>
                  <a:pt x="1082" y="98"/>
                  <a:pt x="1086" y="99"/>
                  <a:pt x="1089" y="102"/>
                </a:cubicBezTo>
                <a:cubicBezTo>
                  <a:pt x="1091" y="103"/>
                  <a:pt x="1092" y="105"/>
                  <a:pt x="1093" y="107"/>
                </a:cubicBezTo>
                <a:cubicBezTo>
                  <a:pt x="1099" y="107"/>
                  <a:pt x="1099" y="107"/>
                  <a:pt x="1099" y="107"/>
                </a:cubicBezTo>
                <a:cubicBezTo>
                  <a:pt x="1100" y="103"/>
                  <a:pt x="1104" y="100"/>
                  <a:pt x="1109" y="100"/>
                </a:cubicBezTo>
                <a:cubicBezTo>
                  <a:pt x="1112" y="100"/>
                  <a:pt x="1116" y="102"/>
                  <a:pt x="1117" y="105"/>
                </a:cubicBezTo>
                <a:cubicBezTo>
                  <a:pt x="1121" y="101"/>
                  <a:pt x="1125" y="97"/>
                  <a:pt x="1129" y="94"/>
                </a:cubicBezTo>
                <a:cubicBezTo>
                  <a:pt x="1136" y="90"/>
                  <a:pt x="1143" y="87"/>
                  <a:pt x="1151" y="87"/>
                </a:cubicBezTo>
                <a:cubicBezTo>
                  <a:pt x="1169" y="87"/>
                  <a:pt x="1183" y="100"/>
                  <a:pt x="1199" y="106"/>
                </a:cubicBezTo>
                <a:cubicBezTo>
                  <a:pt x="1209" y="109"/>
                  <a:pt x="1219" y="110"/>
                  <a:pt x="1228" y="108"/>
                </a:cubicBezTo>
                <a:cubicBezTo>
                  <a:pt x="1238" y="107"/>
                  <a:pt x="1248" y="103"/>
                  <a:pt x="1255" y="96"/>
                </a:cubicBezTo>
                <a:cubicBezTo>
                  <a:pt x="1253" y="105"/>
                  <a:pt x="1247" y="113"/>
                  <a:pt x="1239" y="117"/>
                </a:cubicBezTo>
                <a:cubicBezTo>
                  <a:pt x="1234" y="118"/>
                  <a:pt x="1230" y="119"/>
                  <a:pt x="1225" y="118"/>
                </a:cubicBezTo>
                <a:cubicBezTo>
                  <a:pt x="1219" y="117"/>
                  <a:pt x="1214" y="114"/>
                  <a:pt x="1208" y="112"/>
                </a:cubicBezTo>
                <a:cubicBezTo>
                  <a:pt x="1208" y="112"/>
                  <a:pt x="1208" y="112"/>
                  <a:pt x="1208" y="112"/>
                </a:cubicBezTo>
                <a:cubicBezTo>
                  <a:pt x="1210" y="114"/>
                  <a:pt x="1212" y="117"/>
                  <a:pt x="1214" y="119"/>
                </a:cubicBezTo>
                <a:cubicBezTo>
                  <a:pt x="1216" y="122"/>
                  <a:pt x="1218" y="125"/>
                  <a:pt x="1218" y="128"/>
                </a:cubicBezTo>
                <a:cubicBezTo>
                  <a:pt x="1219" y="136"/>
                  <a:pt x="1212" y="141"/>
                  <a:pt x="1206" y="139"/>
                </a:cubicBezTo>
                <a:cubicBezTo>
                  <a:pt x="1203" y="138"/>
                  <a:pt x="1201" y="135"/>
                  <a:pt x="1200" y="133"/>
                </a:cubicBezTo>
                <a:cubicBezTo>
                  <a:pt x="1199" y="130"/>
                  <a:pt x="1198" y="126"/>
                  <a:pt x="1197" y="123"/>
                </a:cubicBezTo>
                <a:cubicBezTo>
                  <a:pt x="1196" y="120"/>
                  <a:pt x="1196" y="117"/>
                  <a:pt x="1194" y="114"/>
                </a:cubicBezTo>
                <a:cubicBezTo>
                  <a:pt x="1192" y="109"/>
                  <a:pt x="1189" y="105"/>
                  <a:pt x="1185" y="102"/>
                </a:cubicBezTo>
                <a:cubicBezTo>
                  <a:pt x="1185" y="102"/>
                  <a:pt x="1185" y="102"/>
                  <a:pt x="1185" y="102"/>
                </a:cubicBezTo>
                <a:cubicBezTo>
                  <a:pt x="1186" y="105"/>
                  <a:pt x="1187" y="107"/>
                  <a:pt x="1187" y="110"/>
                </a:cubicBezTo>
                <a:cubicBezTo>
                  <a:pt x="1188" y="113"/>
                  <a:pt x="1188" y="116"/>
                  <a:pt x="1187" y="119"/>
                </a:cubicBezTo>
                <a:cubicBezTo>
                  <a:pt x="1187" y="122"/>
                  <a:pt x="1185" y="124"/>
                  <a:pt x="1183" y="125"/>
                </a:cubicBezTo>
                <a:cubicBezTo>
                  <a:pt x="1180" y="126"/>
                  <a:pt x="1176" y="124"/>
                  <a:pt x="1174" y="122"/>
                </a:cubicBezTo>
                <a:cubicBezTo>
                  <a:pt x="1171" y="120"/>
                  <a:pt x="1171" y="116"/>
                  <a:pt x="1171" y="112"/>
                </a:cubicBezTo>
                <a:cubicBezTo>
                  <a:pt x="1170" y="108"/>
                  <a:pt x="1170" y="104"/>
                  <a:pt x="1169" y="101"/>
                </a:cubicBezTo>
                <a:cubicBezTo>
                  <a:pt x="1165" y="92"/>
                  <a:pt x="1152" y="91"/>
                  <a:pt x="1144" y="94"/>
                </a:cubicBezTo>
                <a:cubicBezTo>
                  <a:pt x="1144" y="95"/>
                  <a:pt x="1144" y="95"/>
                  <a:pt x="1144" y="95"/>
                </a:cubicBezTo>
                <a:cubicBezTo>
                  <a:pt x="1150" y="97"/>
                  <a:pt x="1157" y="102"/>
                  <a:pt x="1159" y="108"/>
                </a:cubicBezTo>
                <a:cubicBezTo>
                  <a:pt x="1163" y="121"/>
                  <a:pt x="1151" y="129"/>
                  <a:pt x="1137" y="119"/>
                </a:cubicBezTo>
                <a:cubicBezTo>
                  <a:pt x="1134" y="117"/>
                  <a:pt x="1130" y="115"/>
                  <a:pt x="1127" y="113"/>
                </a:cubicBezTo>
                <a:cubicBezTo>
                  <a:pt x="1125" y="112"/>
                  <a:pt x="1122" y="111"/>
                  <a:pt x="1119" y="111"/>
                </a:cubicBezTo>
                <a:cubicBezTo>
                  <a:pt x="1119" y="111"/>
                  <a:pt x="1119" y="110"/>
                  <a:pt x="1118" y="111"/>
                </a:cubicBezTo>
                <a:cubicBezTo>
                  <a:pt x="1118" y="112"/>
                  <a:pt x="1118" y="112"/>
                  <a:pt x="1118" y="112"/>
                </a:cubicBezTo>
                <a:cubicBezTo>
                  <a:pt x="1117" y="116"/>
                  <a:pt x="1113" y="119"/>
                  <a:pt x="1109" y="119"/>
                </a:cubicBezTo>
                <a:cubicBezTo>
                  <a:pt x="1104" y="119"/>
                  <a:pt x="1100" y="116"/>
                  <a:pt x="1099" y="112"/>
                </a:cubicBezTo>
                <a:cubicBezTo>
                  <a:pt x="1093" y="112"/>
                  <a:pt x="1093" y="112"/>
                  <a:pt x="1093" y="112"/>
                </a:cubicBezTo>
                <a:cubicBezTo>
                  <a:pt x="1092" y="114"/>
                  <a:pt x="1091" y="116"/>
                  <a:pt x="1089" y="117"/>
                </a:cubicBezTo>
                <a:cubicBezTo>
                  <a:pt x="1086" y="120"/>
                  <a:pt x="1082" y="121"/>
                  <a:pt x="1078" y="121"/>
                </a:cubicBezTo>
                <a:cubicBezTo>
                  <a:pt x="1072" y="121"/>
                  <a:pt x="1067" y="118"/>
                  <a:pt x="1062" y="116"/>
                </a:cubicBezTo>
                <a:cubicBezTo>
                  <a:pt x="1059" y="115"/>
                  <a:pt x="1055" y="113"/>
                  <a:pt x="1052" y="112"/>
                </a:cubicBezTo>
                <a:cubicBezTo>
                  <a:pt x="1051" y="112"/>
                  <a:pt x="1051" y="112"/>
                  <a:pt x="1051" y="112"/>
                </a:cubicBezTo>
                <a:cubicBezTo>
                  <a:pt x="1050" y="116"/>
                  <a:pt x="1046" y="119"/>
                  <a:pt x="1042" y="119"/>
                </a:cubicBezTo>
                <a:cubicBezTo>
                  <a:pt x="1037" y="119"/>
                  <a:pt x="1033" y="116"/>
                  <a:pt x="1032" y="112"/>
                </a:cubicBezTo>
                <a:cubicBezTo>
                  <a:pt x="841" y="112"/>
                  <a:pt x="841" y="112"/>
                  <a:pt x="841" y="112"/>
                </a:cubicBezTo>
                <a:cubicBezTo>
                  <a:pt x="840" y="119"/>
                  <a:pt x="834" y="125"/>
                  <a:pt x="826" y="125"/>
                </a:cubicBezTo>
                <a:cubicBezTo>
                  <a:pt x="818" y="125"/>
                  <a:pt x="811" y="119"/>
                  <a:pt x="810" y="112"/>
                </a:cubicBezTo>
                <a:cubicBezTo>
                  <a:pt x="795" y="112"/>
                  <a:pt x="795" y="112"/>
                  <a:pt x="795" y="112"/>
                </a:cubicBezTo>
                <a:cubicBezTo>
                  <a:pt x="794" y="114"/>
                  <a:pt x="792" y="116"/>
                  <a:pt x="790" y="117"/>
                </a:cubicBezTo>
                <a:cubicBezTo>
                  <a:pt x="787" y="119"/>
                  <a:pt x="784" y="118"/>
                  <a:pt x="782" y="117"/>
                </a:cubicBezTo>
                <a:cubicBezTo>
                  <a:pt x="778" y="116"/>
                  <a:pt x="775" y="115"/>
                  <a:pt x="773" y="113"/>
                </a:cubicBezTo>
                <a:cubicBezTo>
                  <a:pt x="770" y="111"/>
                  <a:pt x="767" y="110"/>
                  <a:pt x="764" y="108"/>
                </a:cubicBezTo>
                <a:cubicBezTo>
                  <a:pt x="759" y="107"/>
                  <a:pt x="754" y="107"/>
                  <a:pt x="749" y="107"/>
                </a:cubicBezTo>
                <a:cubicBezTo>
                  <a:pt x="749" y="108"/>
                  <a:pt x="749" y="108"/>
                  <a:pt x="749" y="108"/>
                </a:cubicBezTo>
                <a:cubicBezTo>
                  <a:pt x="752" y="108"/>
                  <a:pt x="754" y="110"/>
                  <a:pt x="756" y="111"/>
                </a:cubicBezTo>
                <a:cubicBezTo>
                  <a:pt x="759" y="113"/>
                  <a:pt x="761" y="115"/>
                  <a:pt x="763" y="117"/>
                </a:cubicBezTo>
                <a:cubicBezTo>
                  <a:pt x="764" y="119"/>
                  <a:pt x="766" y="122"/>
                  <a:pt x="764" y="125"/>
                </a:cubicBezTo>
                <a:cubicBezTo>
                  <a:pt x="763" y="127"/>
                  <a:pt x="759" y="129"/>
                  <a:pt x="756" y="129"/>
                </a:cubicBezTo>
                <a:cubicBezTo>
                  <a:pt x="752" y="129"/>
                  <a:pt x="749" y="127"/>
                  <a:pt x="747" y="125"/>
                </a:cubicBezTo>
                <a:cubicBezTo>
                  <a:pt x="744" y="122"/>
                  <a:pt x="741" y="119"/>
                  <a:pt x="737" y="118"/>
                </a:cubicBezTo>
                <a:cubicBezTo>
                  <a:pt x="728" y="115"/>
                  <a:pt x="719" y="124"/>
                  <a:pt x="715" y="132"/>
                </a:cubicBezTo>
                <a:cubicBezTo>
                  <a:pt x="715" y="132"/>
                  <a:pt x="715" y="132"/>
                  <a:pt x="715" y="132"/>
                </a:cubicBezTo>
                <a:cubicBezTo>
                  <a:pt x="721" y="129"/>
                  <a:pt x="730" y="127"/>
                  <a:pt x="736" y="130"/>
                </a:cubicBezTo>
                <a:cubicBezTo>
                  <a:pt x="748" y="136"/>
                  <a:pt x="745" y="151"/>
                  <a:pt x="729" y="154"/>
                </a:cubicBezTo>
                <a:cubicBezTo>
                  <a:pt x="725" y="155"/>
                  <a:pt x="721" y="156"/>
                  <a:pt x="717" y="157"/>
                </a:cubicBezTo>
                <a:cubicBezTo>
                  <a:pt x="715" y="158"/>
                  <a:pt x="712" y="159"/>
                  <a:pt x="710" y="161"/>
                </a:cubicBezTo>
                <a:cubicBezTo>
                  <a:pt x="709" y="162"/>
                  <a:pt x="707" y="164"/>
                  <a:pt x="707" y="166"/>
                </a:cubicBezTo>
                <a:cubicBezTo>
                  <a:pt x="705" y="158"/>
                  <a:pt x="704" y="150"/>
                  <a:pt x="705" y="143"/>
                </a:cubicBezTo>
                <a:cubicBezTo>
                  <a:pt x="706" y="135"/>
                  <a:pt x="710" y="127"/>
                  <a:pt x="715" y="121"/>
                </a:cubicBezTo>
                <a:cubicBezTo>
                  <a:pt x="727" y="108"/>
                  <a:pt x="746" y="107"/>
                  <a:pt x="762" y="99"/>
                </a:cubicBezTo>
                <a:cubicBezTo>
                  <a:pt x="770" y="95"/>
                  <a:pt x="778" y="88"/>
                  <a:pt x="783" y="80"/>
                </a:cubicBezTo>
                <a:cubicBezTo>
                  <a:pt x="789" y="72"/>
                  <a:pt x="793" y="62"/>
                  <a:pt x="793" y="52"/>
                </a:cubicBezTo>
                <a:cubicBezTo>
                  <a:pt x="798" y="60"/>
                  <a:pt x="800" y="70"/>
                  <a:pt x="796" y="78"/>
                </a:cubicBezTo>
                <a:cubicBezTo>
                  <a:pt x="795" y="83"/>
                  <a:pt x="792" y="86"/>
                  <a:pt x="788" y="89"/>
                </a:cubicBezTo>
                <a:cubicBezTo>
                  <a:pt x="783" y="93"/>
                  <a:pt x="778" y="95"/>
                  <a:pt x="772" y="97"/>
                </a:cubicBezTo>
                <a:cubicBezTo>
                  <a:pt x="772" y="97"/>
                  <a:pt x="772" y="97"/>
                  <a:pt x="772" y="97"/>
                </a:cubicBezTo>
                <a:cubicBezTo>
                  <a:pt x="775" y="97"/>
                  <a:pt x="778" y="97"/>
                  <a:pt x="782" y="98"/>
                </a:cubicBezTo>
                <a:cubicBezTo>
                  <a:pt x="785" y="98"/>
                  <a:pt x="788" y="99"/>
                  <a:pt x="791" y="101"/>
                </a:cubicBezTo>
                <a:close/>
                <a:moveTo>
                  <a:pt x="126" y="94"/>
                </a:moveTo>
                <a:cubicBezTo>
                  <a:pt x="120" y="90"/>
                  <a:pt x="112" y="87"/>
                  <a:pt x="104" y="87"/>
                </a:cubicBezTo>
                <a:cubicBezTo>
                  <a:pt x="86" y="87"/>
                  <a:pt x="72" y="100"/>
                  <a:pt x="56" y="106"/>
                </a:cubicBezTo>
                <a:cubicBezTo>
                  <a:pt x="47" y="109"/>
                  <a:pt x="37" y="110"/>
                  <a:pt x="27" y="108"/>
                </a:cubicBezTo>
                <a:cubicBezTo>
                  <a:pt x="17" y="107"/>
                  <a:pt x="8" y="103"/>
                  <a:pt x="0" y="96"/>
                </a:cubicBezTo>
                <a:cubicBezTo>
                  <a:pt x="2" y="105"/>
                  <a:pt x="8" y="113"/>
                  <a:pt x="17" y="117"/>
                </a:cubicBezTo>
                <a:cubicBezTo>
                  <a:pt x="21" y="118"/>
                  <a:pt x="26" y="119"/>
                  <a:pt x="30" y="118"/>
                </a:cubicBezTo>
                <a:cubicBezTo>
                  <a:pt x="36" y="117"/>
                  <a:pt x="42" y="114"/>
                  <a:pt x="47" y="112"/>
                </a:cubicBezTo>
                <a:cubicBezTo>
                  <a:pt x="47" y="112"/>
                  <a:pt x="47" y="112"/>
                  <a:pt x="47" y="112"/>
                </a:cubicBezTo>
                <a:cubicBezTo>
                  <a:pt x="45" y="114"/>
                  <a:pt x="43" y="117"/>
                  <a:pt x="41" y="119"/>
                </a:cubicBezTo>
                <a:cubicBezTo>
                  <a:pt x="39" y="122"/>
                  <a:pt x="38" y="125"/>
                  <a:pt x="37" y="128"/>
                </a:cubicBezTo>
                <a:cubicBezTo>
                  <a:pt x="36" y="136"/>
                  <a:pt x="43" y="141"/>
                  <a:pt x="49" y="139"/>
                </a:cubicBezTo>
                <a:cubicBezTo>
                  <a:pt x="52" y="138"/>
                  <a:pt x="54" y="135"/>
                  <a:pt x="55" y="133"/>
                </a:cubicBezTo>
                <a:cubicBezTo>
                  <a:pt x="57" y="130"/>
                  <a:pt x="58" y="126"/>
                  <a:pt x="58" y="123"/>
                </a:cubicBezTo>
                <a:cubicBezTo>
                  <a:pt x="59" y="120"/>
                  <a:pt x="60" y="117"/>
                  <a:pt x="61" y="114"/>
                </a:cubicBezTo>
                <a:cubicBezTo>
                  <a:pt x="63" y="109"/>
                  <a:pt x="66" y="105"/>
                  <a:pt x="70" y="102"/>
                </a:cubicBezTo>
                <a:cubicBezTo>
                  <a:pt x="71" y="102"/>
                  <a:pt x="71" y="102"/>
                  <a:pt x="71" y="102"/>
                </a:cubicBezTo>
                <a:cubicBezTo>
                  <a:pt x="69" y="105"/>
                  <a:pt x="68" y="107"/>
                  <a:pt x="68" y="110"/>
                </a:cubicBezTo>
                <a:cubicBezTo>
                  <a:pt x="68" y="113"/>
                  <a:pt x="67" y="116"/>
                  <a:pt x="68" y="119"/>
                </a:cubicBezTo>
                <a:cubicBezTo>
                  <a:pt x="69" y="122"/>
                  <a:pt x="70" y="124"/>
                  <a:pt x="72" y="125"/>
                </a:cubicBezTo>
                <a:cubicBezTo>
                  <a:pt x="75" y="126"/>
                  <a:pt x="79" y="124"/>
                  <a:pt x="81" y="122"/>
                </a:cubicBezTo>
                <a:cubicBezTo>
                  <a:pt x="84" y="120"/>
                  <a:pt x="84" y="116"/>
                  <a:pt x="85" y="112"/>
                </a:cubicBezTo>
                <a:cubicBezTo>
                  <a:pt x="85" y="108"/>
                  <a:pt x="85" y="104"/>
                  <a:pt x="86" y="101"/>
                </a:cubicBezTo>
                <a:cubicBezTo>
                  <a:pt x="91" y="92"/>
                  <a:pt x="103" y="91"/>
                  <a:pt x="111" y="94"/>
                </a:cubicBezTo>
                <a:cubicBezTo>
                  <a:pt x="111" y="95"/>
                  <a:pt x="111" y="95"/>
                  <a:pt x="111" y="95"/>
                </a:cubicBezTo>
                <a:cubicBezTo>
                  <a:pt x="105" y="97"/>
                  <a:pt x="98" y="102"/>
                  <a:pt x="96" y="108"/>
                </a:cubicBezTo>
                <a:cubicBezTo>
                  <a:pt x="92" y="121"/>
                  <a:pt x="105" y="129"/>
                  <a:pt x="118" y="119"/>
                </a:cubicBezTo>
                <a:cubicBezTo>
                  <a:pt x="122" y="117"/>
                  <a:pt x="125" y="115"/>
                  <a:pt x="128" y="113"/>
                </a:cubicBezTo>
                <a:cubicBezTo>
                  <a:pt x="131" y="112"/>
                  <a:pt x="133" y="111"/>
                  <a:pt x="136" y="111"/>
                </a:cubicBezTo>
                <a:cubicBezTo>
                  <a:pt x="136" y="111"/>
                  <a:pt x="137" y="110"/>
                  <a:pt x="137" y="111"/>
                </a:cubicBezTo>
                <a:cubicBezTo>
                  <a:pt x="137" y="112"/>
                  <a:pt x="137" y="112"/>
                  <a:pt x="137" y="112"/>
                </a:cubicBezTo>
                <a:cubicBezTo>
                  <a:pt x="138" y="116"/>
                  <a:pt x="142" y="119"/>
                  <a:pt x="147" y="119"/>
                </a:cubicBezTo>
                <a:cubicBezTo>
                  <a:pt x="151" y="119"/>
                  <a:pt x="155" y="116"/>
                  <a:pt x="156" y="112"/>
                </a:cubicBezTo>
                <a:cubicBezTo>
                  <a:pt x="162" y="112"/>
                  <a:pt x="162" y="112"/>
                  <a:pt x="162" y="112"/>
                </a:cubicBezTo>
                <a:cubicBezTo>
                  <a:pt x="163" y="114"/>
                  <a:pt x="164" y="116"/>
                  <a:pt x="166" y="117"/>
                </a:cubicBezTo>
                <a:cubicBezTo>
                  <a:pt x="169" y="120"/>
                  <a:pt x="174" y="121"/>
                  <a:pt x="178" y="121"/>
                </a:cubicBezTo>
                <a:cubicBezTo>
                  <a:pt x="183" y="121"/>
                  <a:pt x="188" y="118"/>
                  <a:pt x="193" y="116"/>
                </a:cubicBezTo>
                <a:cubicBezTo>
                  <a:pt x="197" y="115"/>
                  <a:pt x="200" y="113"/>
                  <a:pt x="204" y="112"/>
                </a:cubicBezTo>
                <a:cubicBezTo>
                  <a:pt x="204" y="112"/>
                  <a:pt x="204" y="112"/>
                  <a:pt x="204" y="112"/>
                </a:cubicBezTo>
                <a:cubicBezTo>
                  <a:pt x="205" y="116"/>
                  <a:pt x="209" y="119"/>
                  <a:pt x="214" y="119"/>
                </a:cubicBezTo>
                <a:cubicBezTo>
                  <a:pt x="218" y="119"/>
                  <a:pt x="222" y="116"/>
                  <a:pt x="223" y="112"/>
                </a:cubicBezTo>
                <a:cubicBezTo>
                  <a:pt x="414" y="112"/>
                  <a:pt x="414" y="112"/>
                  <a:pt x="414" y="112"/>
                </a:cubicBezTo>
                <a:cubicBezTo>
                  <a:pt x="415" y="119"/>
                  <a:pt x="422" y="125"/>
                  <a:pt x="430" y="125"/>
                </a:cubicBezTo>
                <a:cubicBezTo>
                  <a:pt x="438" y="125"/>
                  <a:pt x="444" y="119"/>
                  <a:pt x="445" y="112"/>
                </a:cubicBezTo>
                <a:cubicBezTo>
                  <a:pt x="461" y="112"/>
                  <a:pt x="461" y="112"/>
                  <a:pt x="461" y="112"/>
                </a:cubicBezTo>
                <a:cubicBezTo>
                  <a:pt x="461" y="114"/>
                  <a:pt x="463" y="116"/>
                  <a:pt x="465" y="117"/>
                </a:cubicBezTo>
                <a:cubicBezTo>
                  <a:pt x="468" y="119"/>
                  <a:pt x="471" y="118"/>
                  <a:pt x="474" y="117"/>
                </a:cubicBezTo>
                <a:cubicBezTo>
                  <a:pt x="477" y="116"/>
                  <a:pt x="480" y="115"/>
                  <a:pt x="483" y="113"/>
                </a:cubicBezTo>
                <a:cubicBezTo>
                  <a:pt x="486" y="111"/>
                  <a:pt x="488" y="110"/>
                  <a:pt x="491" y="108"/>
                </a:cubicBezTo>
                <a:cubicBezTo>
                  <a:pt x="496" y="107"/>
                  <a:pt x="501" y="107"/>
                  <a:pt x="506" y="107"/>
                </a:cubicBezTo>
                <a:cubicBezTo>
                  <a:pt x="506" y="108"/>
                  <a:pt x="506" y="108"/>
                  <a:pt x="506" y="108"/>
                </a:cubicBezTo>
                <a:cubicBezTo>
                  <a:pt x="504" y="108"/>
                  <a:pt x="501" y="110"/>
                  <a:pt x="499" y="111"/>
                </a:cubicBezTo>
                <a:cubicBezTo>
                  <a:pt x="496" y="113"/>
                  <a:pt x="494" y="115"/>
                  <a:pt x="492" y="117"/>
                </a:cubicBezTo>
                <a:cubicBezTo>
                  <a:pt x="491" y="119"/>
                  <a:pt x="490" y="122"/>
                  <a:pt x="491" y="125"/>
                </a:cubicBezTo>
                <a:cubicBezTo>
                  <a:pt x="492" y="127"/>
                  <a:pt x="496" y="129"/>
                  <a:pt x="499" y="129"/>
                </a:cubicBezTo>
                <a:cubicBezTo>
                  <a:pt x="503" y="129"/>
                  <a:pt x="506" y="127"/>
                  <a:pt x="509" y="125"/>
                </a:cubicBezTo>
                <a:cubicBezTo>
                  <a:pt x="512" y="122"/>
                  <a:pt x="515" y="119"/>
                  <a:pt x="518" y="118"/>
                </a:cubicBezTo>
                <a:cubicBezTo>
                  <a:pt x="528" y="115"/>
                  <a:pt x="536" y="124"/>
                  <a:pt x="540" y="132"/>
                </a:cubicBezTo>
                <a:cubicBezTo>
                  <a:pt x="540" y="132"/>
                  <a:pt x="540" y="132"/>
                  <a:pt x="540" y="132"/>
                </a:cubicBezTo>
                <a:cubicBezTo>
                  <a:pt x="534" y="129"/>
                  <a:pt x="526" y="127"/>
                  <a:pt x="520" y="130"/>
                </a:cubicBezTo>
                <a:cubicBezTo>
                  <a:pt x="508" y="136"/>
                  <a:pt x="510" y="151"/>
                  <a:pt x="527" y="154"/>
                </a:cubicBezTo>
                <a:cubicBezTo>
                  <a:pt x="530" y="155"/>
                  <a:pt x="535" y="156"/>
                  <a:pt x="538" y="157"/>
                </a:cubicBezTo>
                <a:cubicBezTo>
                  <a:pt x="541" y="158"/>
                  <a:pt x="543" y="159"/>
                  <a:pt x="545" y="161"/>
                </a:cubicBezTo>
                <a:cubicBezTo>
                  <a:pt x="547" y="162"/>
                  <a:pt x="548" y="164"/>
                  <a:pt x="549" y="166"/>
                </a:cubicBezTo>
                <a:cubicBezTo>
                  <a:pt x="551" y="158"/>
                  <a:pt x="551" y="150"/>
                  <a:pt x="550" y="143"/>
                </a:cubicBezTo>
                <a:cubicBezTo>
                  <a:pt x="549" y="135"/>
                  <a:pt x="545" y="127"/>
                  <a:pt x="540" y="121"/>
                </a:cubicBezTo>
                <a:cubicBezTo>
                  <a:pt x="528" y="108"/>
                  <a:pt x="509" y="107"/>
                  <a:pt x="494" y="99"/>
                </a:cubicBezTo>
                <a:cubicBezTo>
                  <a:pt x="485" y="95"/>
                  <a:pt x="477" y="88"/>
                  <a:pt x="472" y="80"/>
                </a:cubicBezTo>
                <a:cubicBezTo>
                  <a:pt x="466" y="72"/>
                  <a:pt x="462" y="62"/>
                  <a:pt x="462" y="52"/>
                </a:cubicBezTo>
                <a:cubicBezTo>
                  <a:pt x="457" y="60"/>
                  <a:pt x="455" y="70"/>
                  <a:pt x="459" y="78"/>
                </a:cubicBezTo>
                <a:cubicBezTo>
                  <a:pt x="461" y="83"/>
                  <a:pt x="464" y="86"/>
                  <a:pt x="467" y="89"/>
                </a:cubicBezTo>
                <a:cubicBezTo>
                  <a:pt x="472" y="93"/>
                  <a:pt x="478" y="95"/>
                  <a:pt x="483" y="97"/>
                </a:cubicBezTo>
                <a:cubicBezTo>
                  <a:pt x="483" y="97"/>
                  <a:pt x="483" y="97"/>
                  <a:pt x="483" y="97"/>
                </a:cubicBezTo>
                <a:cubicBezTo>
                  <a:pt x="480" y="97"/>
                  <a:pt x="477" y="97"/>
                  <a:pt x="474" y="98"/>
                </a:cubicBezTo>
                <a:cubicBezTo>
                  <a:pt x="470" y="98"/>
                  <a:pt x="467" y="99"/>
                  <a:pt x="464" y="101"/>
                </a:cubicBezTo>
                <a:cubicBezTo>
                  <a:pt x="462" y="103"/>
                  <a:pt x="461" y="105"/>
                  <a:pt x="461" y="107"/>
                </a:cubicBezTo>
                <a:cubicBezTo>
                  <a:pt x="445" y="107"/>
                  <a:pt x="445" y="107"/>
                  <a:pt x="445" y="107"/>
                </a:cubicBezTo>
                <a:cubicBezTo>
                  <a:pt x="445" y="107"/>
                  <a:pt x="445" y="106"/>
                  <a:pt x="445" y="105"/>
                </a:cubicBezTo>
                <a:cubicBezTo>
                  <a:pt x="443" y="99"/>
                  <a:pt x="437" y="94"/>
                  <a:pt x="430" y="94"/>
                </a:cubicBezTo>
                <a:cubicBezTo>
                  <a:pt x="422" y="94"/>
                  <a:pt x="416" y="99"/>
                  <a:pt x="414" y="105"/>
                </a:cubicBezTo>
                <a:cubicBezTo>
                  <a:pt x="414" y="106"/>
                  <a:pt x="414" y="107"/>
                  <a:pt x="414" y="107"/>
                </a:cubicBezTo>
                <a:cubicBezTo>
                  <a:pt x="223" y="107"/>
                  <a:pt x="223" y="107"/>
                  <a:pt x="223" y="107"/>
                </a:cubicBezTo>
                <a:cubicBezTo>
                  <a:pt x="222" y="103"/>
                  <a:pt x="218" y="100"/>
                  <a:pt x="214" y="100"/>
                </a:cubicBezTo>
                <a:cubicBezTo>
                  <a:pt x="209" y="100"/>
                  <a:pt x="205" y="103"/>
                  <a:pt x="204" y="107"/>
                </a:cubicBezTo>
                <a:cubicBezTo>
                  <a:pt x="204" y="107"/>
                  <a:pt x="204" y="107"/>
                  <a:pt x="204" y="107"/>
                </a:cubicBezTo>
                <a:cubicBezTo>
                  <a:pt x="200" y="106"/>
                  <a:pt x="197" y="104"/>
                  <a:pt x="193" y="103"/>
                </a:cubicBezTo>
                <a:cubicBezTo>
                  <a:pt x="188" y="100"/>
                  <a:pt x="183" y="98"/>
                  <a:pt x="178" y="98"/>
                </a:cubicBezTo>
                <a:cubicBezTo>
                  <a:pt x="174" y="98"/>
                  <a:pt x="169" y="99"/>
                  <a:pt x="166" y="102"/>
                </a:cubicBezTo>
                <a:cubicBezTo>
                  <a:pt x="165" y="103"/>
                  <a:pt x="163" y="105"/>
                  <a:pt x="162" y="107"/>
                </a:cubicBezTo>
                <a:cubicBezTo>
                  <a:pt x="156" y="107"/>
                  <a:pt x="156" y="107"/>
                  <a:pt x="156" y="107"/>
                </a:cubicBezTo>
                <a:cubicBezTo>
                  <a:pt x="155" y="103"/>
                  <a:pt x="151" y="100"/>
                  <a:pt x="147" y="100"/>
                </a:cubicBezTo>
                <a:cubicBezTo>
                  <a:pt x="143" y="100"/>
                  <a:pt x="139" y="102"/>
                  <a:pt x="138" y="105"/>
                </a:cubicBezTo>
                <a:cubicBezTo>
                  <a:pt x="134" y="101"/>
                  <a:pt x="131" y="97"/>
                  <a:pt x="126" y="94"/>
                </a:cubicBezTo>
                <a:close/>
                <a:moveTo>
                  <a:pt x="634" y="202"/>
                </a:moveTo>
                <a:cubicBezTo>
                  <a:pt x="632" y="197"/>
                  <a:pt x="629" y="191"/>
                  <a:pt x="628" y="186"/>
                </a:cubicBezTo>
                <a:cubicBezTo>
                  <a:pt x="626" y="191"/>
                  <a:pt x="623" y="197"/>
                  <a:pt x="621" y="202"/>
                </a:cubicBezTo>
                <a:cubicBezTo>
                  <a:pt x="619" y="207"/>
                  <a:pt x="616" y="212"/>
                  <a:pt x="616" y="218"/>
                </a:cubicBezTo>
                <a:cubicBezTo>
                  <a:pt x="616" y="222"/>
                  <a:pt x="617" y="226"/>
                  <a:pt x="620" y="229"/>
                </a:cubicBezTo>
                <a:cubicBezTo>
                  <a:pt x="622" y="231"/>
                  <a:pt x="625" y="233"/>
                  <a:pt x="628" y="234"/>
                </a:cubicBezTo>
                <a:cubicBezTo>
                  <a:pt x="631" y="233"/>
                  <a:pt x="633" y="231"/>
                  <a:pt x="635" y="229"/>
                </a:cubicBezTo>
                <a:cubicBezTo>
                  <a:pt x="638" y="226"/>
                  <a:pt x="639" y="222"/>
                  <a:pt x="639" y="218"/>
                </a:cubicBezTo>
                <a:cubicBezTo>
                  <a:pt x="639" y="212"/>
                  <a:pt x="637" y="207"/>
                  <a:pt x="634" y="202"/>
                </a:cubicBezTo>
                <a:close/>
                <a:moveTo>
                  <a:pt x="621" y="50"/>
                </a:moveTo>
                <a:cubicBezTo>
                  <a:pt x="623" y="55"/>
                  <a:pt x="626" y="61"/>
                  <a:pt x="628" y="67"/>
                </a:cubicBezTo>
                <a:cubicBezTo>
                  <a:pt x="629" y="61"/>
                  <a:pt x="632" y="55"/>
                  <a:pt x="634" y="50"/>
                </a:cubicBezTo>
                <a:cubicBezTo>
                  <a:pt x="637" y="45"/>
                  <a:pt x="639" y="40"/>
                  <a:pt x="639" y="35"/>
                </a:cubicBezTo>
                <a:cubicBezTo>
                  <a:pt x="639" y="30"/>
                  <a:pt x="638" y="26"/>
                  <a:pt x="635" y="23"/>
                </a:cubicBezTo>
                <a:cubicBezTo>
                  <a:pt x="633" y="21"/>
                  <a:pt x="631" y="19"/>
                  <a:pt x="628" y="18"/>
                </a:cubicBezTo>
                <a:cubicBezTo>
                  <a:pt x="625" y="19"/>
                  <a:pt x="622" y="21"/>
                  <a:pt x="620" y="23"/>
                </a:cubicBezTo>
                <a:cubicBezTo>
                  <a:pt x="617" y="26"/>
                  <a:pt x="616" y="30"/>
                  <a:pt x="616" y="35"/>
                </a:cubicBezTo>
                <a:cubicBezTo>
                  <a:pt x="616" y="40"/>
                  <a:pt x="619" y="45"/>
                  <a:pt x="621" y="50"/>
                </a:cubicBezTo>
                <a:close/>
                <a:moveTo>
                  <a:pt x="586" y="94"/>
                </a:moveTo>
                <a:cubicBezTo>
                  <a:pt x="578" y="106"/>
                  <a:pt x="597" y="112"/>
                  <a:pt x="605" y="117"/>
                </a:cubicBezTo>
                <a:cubicBezTo>
                  <a:pt x="622" y="128"/>
                  <a:pt x="623" y="144"/>
                  <a:pt x="610" y="161"/>
                </a:cubicBezTo>
                <a:cubicBezTo>
                  <a:pt x="621" y="157"/>
                  <a:pt x="626" y="141"/>
                  <a:pt x="628" y="129"/>
                </a:cubicBezTo>
                <a:cubicBezTo>
                  <a:pt x="629" y="141"/>
                  <a:pt x="634" y="157"/>
                  <a:pt x="646" y="161"/>
                </a:cubicBezTo>
                <a:cubicBezTo>
                  <a:pt x="633" y="144"/>
                  <a:pt x="633" y="128"/>
                  <a:pt x="651" y="117"/>
                </a:cubicBezTo>
                <a:cubicBezTo>
                  <a:pt x="658" y="112"/>
                  <a:pt x="677" y="106"/>
                  <a:pt x="669" y="94"/>
                </a:cubicBezTo>
                <a:cubicBezTo>
                  <a:pt x="664" y="87"/>
                  <a:pt x="652" y="87"/>
                  <a:pt x="649" y="96"/>
                </a:cubicBezTo>
                <a:cubicBezTo>
                  <a:pt x="648" y="98"/>
                  <a:pt x="646" y="99"/>
                  <a:pt x="646" y="98"/>
                </a:cubicBezTo>
                <a:cubicBezTo>
                  <a:pt x="649" y="83"/>
                  <a:pt x="657" y="71"/>
                  <a:pt x="669" y="62"/>
                </a:cubicBezTo>
                <a:cubicBezTo>
                  <a:pt x="690" y="45"/>
                  <a:pt x="703" y="62"/>
                  <a:pt x="697" y="69"/>
                </a:cubicBezTo>
                <a:cubicBezTo>
                  <a:pt x="696" y="69"/>
                  <a:pt x="695" y="70"/>
                  <a:pt x="694" y="69"/>
                </a:cubicBezTo>
                <a:cubicBezTo>
                  <a:pt x="692" y="67"/>
                  <a:pt x="689" y="66"/>
                  <a:pt x="687" y="67"/>
                </a:cubicBezTo>
                <a:cubicBezTo>
                  <a:pt x="683" y="69"/>
                  <a:pt x="681" y="73"/>
                  <a:pt x="683" y="76"/>
                </a:cubicBezTo>
                <a:cubicBezTo>
                  <a:pt x="685" y="84"/>
                  <a:pt x="695" y="83"/>
                  <a:pt x="701" y="79"/>
                </a:cubicBezTo>
                <a:cubicBezTo>
                  <a:pt x="707" y="75"/>
                  <a:pt x="710" y="69"/>
                  <a:pt x="710" y="63"/>
                </a:cubicBezTo>
                <a:cubicBezTo>
                  <a:pt x="711" y="52"/>
                  <a:pt x="699" y="44"/>
                  <a:pt x="688" y="45"/>
                </a:cubicBezTo>
                <a:cubicBezTo>
                  <a:pt x="677" y="46"/>
                  <a:pt x="667" y="54"/>
                  <a:pt x="659" y="61"/>
                </a:cubicBezTo>
                <a:cubicBezTo>
                  <a:pt x="657" y="62"/>
                  <a:pt x="659" y="59"/>
                  <a:pt x="659" y="59"/>
                </a:cubicBezTo>
                <a:cubicBezTo>
                  <a:pt x="667" y="50"/>
                  <a:pt x="674" y="40"/>
                  <a:pt x="673" y="28"/>
                </a:cubicBezTo>
                <a:cubicBezTo>
                  <a:pt x="672" y="8"/>
                  <a:pt x="645" y="0"/>
                  <a:pt x="628" y="1"/>
                </a:cubicBezTo>
                <a:cubicBezTo>
                  <a:pt x="611" y="0"/>
                  <a:pt x="583" y="8"/>
                  <a:pt x="582" y="28"/>
                </a:cubicBezTo>
                <a:cubicBezTo>
                  <a:pt x="581" y="40"/>
                  <a:pt x="589" y="50"/>
                  <a:pt x="596" y="59"/>
                </a:cubicBezTo>
                <a:cubicBezTo>
                  <a:pt x="596" y="59"/>
                  <a:pt x="598" y="62"/>
                  <a:pt x="597" y="61"/>
                </a:cubicBezTo>
                <a:cubicBezTo>
                  <a:pt x="588" y="54"/>
                  <a:pt x="578" y="46"/>
                  <a:pt x="567" y="45"/>
                </a:cubicBezTo>
                <a:cubicBezTo>
                  <a:pt x="557" y="44"/>
                  <a:pt x="545" y="52"/>
                  <a:pt x="545" y="63"/>
                </a:cubicBezTo>
                <a:cubicBezTo>
                  <a:pt x="545" y="69"/>
                  <a:pt x="549" y="75"/>
                  <a:pt x="554" y="79"/>
                </a:cubicBezTo>
                <a:cubicBezTo>
                  <a:pt x="560" y="83"/>
                  <a:pt x="570" y="84"/>
                  <a:pt x="573" y="76"/>
                </a:cubicBezTo>
                <a:cubicBezTo>
                  <a:pt x="574" y="73"/>
                  <a:pt x="572" y="69"/>
                  <a:pt x="569" y="67"/>
                </a:cubicBezTo>
                <a:cubicBezTo>
                  <a:pt x="566" y="66"/>
                  <a:pt x="563" y="67"/>
                  <a:pt x="561" y="69"/>
                </a:cubicBezTo>
                <a:cubicBezTo>
                  <a:pt x="561" y="70"/>
                  <a:pt x="559" y="69"/>
                  <a:pt x="559" y="69"/>
                </a:cubicBezTo>
                <a:cubicBezTo>
                  <a:pt x="552" y="62"/>
                  <a:pt x="566" y="45"/>
                  <a:pt x="586" y="62"/>
                </a:cubicBezTo>
                <a:cubicBezTo>
                  <a:pt x="598" y="71"/>
                  <a:pt x="606" y="83"/>
                  <a:pt x="609" y="98"/>
                </a:cubicBezTo>
                <a:cubicBezTo>
                  <a:pt x="610" y="99"/>
                  <a:pt x="607" y="98"/>
                  <a:pt x="607" y="96"/>
                </a:cubicBezTo>
                <a:cubicBezTo>
                  <a:pt x="603" y="87"/>
                  <a:pt x="591" y="87"/>
                  <a:pt x="586" y="94"/>
                </a:cubicBezTo>
                <a:close/>
                <a:moveTo>
                  <a:pt x="611" y="73"/>
                </a:moveTo>
                <a:cubicBezTo>
                  <a:pt x="606" y="62"/>
                  <a:pt x="601" y="51"/>
                  <a:pt x="600" y="39"/>
                </a:cubicBezTo>
                <a:cubicBezTo>
                  <a:pt x="600" y="22"/>
                  <a:pt x="611" y="6"/>
                  <a:pt x="628" y="2"/>
                </a:cubicBezTo>
                <a:cubicBezTo>
                  <a:pt x="645" y="6"/>
                  <a:pt x="656" y="22"/>
                  <a:pt x="655" y="39"/>
                </a:cubicBezTo>
                <a:cubicBezTo>
                  <a:pt x="654" y="51"/>
                  <a:pt x="649" y="62"/>
                  <a:pt x="645" y="73"/>
                </a:cubicBezTo>
                <a:cubicBezTo>
                  <a:pt x="638" y="88"/>
                  <a:pt x="629" y="103"/>
                  <a:pt x="628" y="121"/>
                </a:cubicBezTo>
                <a:cubicBezTo>
                  <a:pt x="626" y="103"/>
                  <a:pt x="618" y="88"/>
                  <a:pt x="611" y="73"/>
                </a:cubicBezTo>
                <a:close/>
                <a:moveTo>
                  <a:pt x="518" y="91"/>
                </a:moveTo>
                <a:cubicBezTo>
                  <a:pt x="526" y="87"/>
                  <a:pt x="536" y="87"/>
                  <a:pt x="544" y="93"/>
                </a:cubicBezTo>
                <a:cubicBezTo>
                  <a:pt x="548" y="96"/>
                  <a:pt x="551" y="99"/>
                  <a:pt x="553" y="103"/>
                </a:cubicBezTo>
                <a:cubicBezTo>
                  <a:pt x="555" y="109"/>
                  <a:pt x="556" y="115"/>
                  <a:pt x="557" y="121"/>
                </a:cubicBezTo>
                <a:cubicBezTo>
                  <a:pt x="557" y="121"/>
                  <a:pt x="557" y="121"/>
                  <a:pt x="557" y="121"/>
                </a:cubicBezTo>
                <a:cubicBezTo>
                  <a:pt x="558" y="117"/>
                  <a:pt x="559" y="114"/>
                  <a:pt x="560" y="112"/>
                </a:cubicBezTo>
                <a:cubicBezTo>
                  <a:pt x="561" y="108"/>
                  <a:pt x="563" y="105"/>
                  <a:pt x="565" y="103"/>
                </a:cubicBezTo>
                <a:cubicBezTo>
                  <a:pt x="571" y="98"/>
                  <a:pt x="579" y="101"/>
                  <a:pt x="581" y="107"/>
                </a:cubicBezTo>
                <a:cubicBezTo>
                  <a:pt x="581" y="110"/>
                  <a:pt x="580" y="113"/>
                  <a:pt x="579" y="116"/>
                </a:cubicBezTo>
                <a:cubicBezTo>
                  <a:pt x="577" y="118"/>
                  <a:pt x="575" y="121"/>
                  <a:pt x="573" y="123"/>
                </a:cubicBezTo>
                <a:cubicBezTo>
                  <a:pt x="571" y="126"/>
                  <a:pt x="568" y="128"/>
                  <a:pt x="566" y="131"/>
                </a:cubicBezTo>
                <a:cubicBezTo>
                  <a:pt x="564" y="135"/>
                  <a:pt x="563" y="140"/>
                  <a:pt x="562" y="145"/>
                </a:cubicBezTo>
                <a:cubicBezTo>
                  <a:pt x="563" y="145"/>
                  <a:pt x="563" y="145"/>
                  <a:pt x="563" y="145"/>
                </a:cubicBezTo>
                <a:cubicBezTo>
                  <a:pt x="564" y="143"/>
                  <a:pt x="566" y="141"/>
                  <a:pt x="568" y="139"/>
                </a:cubicBezTo>
                <a:cubicBezTo>
                  <a:pt x="570" y="137"/>
                  <a:pt x="572" y="135"/>
                  <a:pt x="575" y="134"/>
                </a:cubicBezTo>
                <a:cubicBezTo>
                  <a:pt x="577" y="133"/>
                  <a:pt x="580" y="132"/>
                  <a:pt x="582" y="134"/>
                </a:cubicBezTo>
                <a:cubicBezTo>
                  <a:pt x="585" y="136"/>
                  <a:pt x="586" y="140"/>
                  <a:pt x="585" y="143"/>
                </a:cubicBezTo>
                <a:cubicBezTo>
                  <a:pt x="585" y="147"/>
                  <a:pt x="581" y="149"/>
                  <a:pt x="579" y="151"/>
                </a:cubicBezTo>
                <a:cubicBezTo>
                  <a:pt x="576" y="154"/>
                  <a:pt x="572" y="156"/>
                  <a:pt x="570" y="159"/>
                </a:cubicBezTo>
                <a:cubicBezTo>
                  <a:pt x="565" y="168"/>
                  <a:pt x="572" y="178"/>
                  <a:pt x="579" y="184"/>
                </a:cubicBezTo>
                <a:cubicBezTo>
                  <a:pt x="579" y="183"/>
                  <a:pt x="579" y="183"/>
                  <a:pt x="579" y="183"/>
                </a:cubicBezTo>
                <a:cubicBezTo>
                  <a:pt x="578" y="177"/>
                  <a:pt x="577" y="168"/>
                  <a:pt x="582" y="163"/>
                </a:cubicBezTo>
                <a:cubicBezTo>
                  <a:pt x="590" y="153"/>
                  <a:pt x="604" y="158"/>
                  <a:pt x="604" y="175"/>
                </a:cubicBezTo>
                <a:cubicBezTo>
                  <a:pt x="604" y="179"/>
                  <a:pt x="603" y="183"/>
                  <a:pt x="604" y="187"/>
                </a:cubicBezTo>
                <a:cubicBezTo>
                  <a:pt x="604" y="190"/>
                  <a:pt x="605" y="192"/>
                  <a:pt x="606" y="194"/>
                </a:cubicBezTo>
                <a:cubicBezTo>
                  <a:pt x="608" y="196"/>
                  <a:pt x="609" y="198"/>
                  <a:pt x="611" y="199"/>
                </a:cubicBezTo>
                <a:cubicBezTo>
                  <a:pt x="603" y="199"/>
                  <a:pt x="595" y="199"/>
                  <a:pt x="588" y="196"/>
                </a:cubicBezTo>
                <a:cubicBezTo>
                  <a:pt x="580" y="193"/>
                  <a:pt x="574" y="188"/>
                  <a:pt x="569" y="181"/>
                </a:cubicBezTo>
                <a:cubicBezTo>
                  <a:pt x="559" y="167"/>
                  <a:pt x="562" y="148"/>
                  <a:pt x="557" y="131"/>
                </a:cubicBezTo>
                <a:cubicBezTo>
                  <a:pt x="555" y="122"/>
                  <a:pt x="550" y="113"/>
                  <a:pt x="543" y="106"/>
                </a:cubicBezTo>
                <a:cubicBezTo>
                  <a:pt x="536" y="99"/>
                  <a:pt x="528" y="93"/>
                  <a:pt x="518" y="91"/>
                </a:cubicBezTo>
                <a:close/>
                <a:moveTo>
                  <a:pt x="737" y="91"/>
                </a:moveTo>
                <a:cubicBezTo>
                  <a:pt x="729" y="87"/>
                  <a:pt x="719" y="87"/>
                  <a:pt x="711" y="93"/>
                </a:cubicBezTo>
                <a:cubicBezTo>
                  <a:pt x="708" y="96"/>
                  <a:pt x="705" y="99"/>
                  <a:pt x="703" y="103"/>
                </a:cubicBezTo>
                <a:cubicBezTo>
                  <a:pt x="700" y="109"/>
                  <a:pt x="699" y="115"/>
                  <a:pt x="699" y="121"/>
                </a:cubicBezTo>
                <a:cubicBezTo>
                  <a:pt x="698" y="121"/>
                  <a:pt x="698" y="121"/>
                  <a:pt x="698" y="121"/>
                </a:cubicBezTo>
                <a:cubicBezTo>
                  <a:pt x="698" y="117"/>
                  <a:pt x="697" y="114"/>
                  <a:pt x="695" y="112"/>
                </a:cubicBezTo>
                <a:cubicBezTo>
                  <a:pt x="694" y="108"/>
                  <a:pt x="692" y="105"/>
                  <a:pt x="690" y="103"/>
                </a:cubicBezTo>
                <a:cubicBezTo>
                  <a:pt x="685" y="98"/>
                  <a:pt x="676" y="101"/>
                  <a:pt x="675" y="107"/>
                </a:cubicBezTo>
                <a:cubicBezTo>
                  <a:pt x="674" y="110"/>
                  <a:pt x="675" y="113"/>
                  <a:pt x="676" y="116"/>
                </a:cubicBezTo>
                <a:cubicBezTo>
                  <a:pt x="678" y="118"/>
                  <a:pt x="680" y="121"/>
                  <a:pt x="683" y="123"/>
                </a:cubicBezTo>
                <a:cubicBezTo>
                  <a:pt x="685" y="126"/>
                  <a:pt x="687" y="128"/>
                  <a:pt x="689" y="131"/>
                </a:cubicBezTo>
                <a:cubicBezTo>
                  <a:pt x="692" y="135"/>
                  <a:pt x="693" y="140"/>
                  <a:pt x="693" y="145"/>
                </a:cubicBezTo>
                <a:cubicBezTo>
                  <a:pt x="693" y="145"/>
                  <a:pt x="693" y="145"/>
                  <a:pt x="693" y="145"/>
                </a:cubicBezTo>
                <a:cubicBezTo>
                  <a:pt x="692" y="143"/>
                  <a:pt x="690" y="141"/>
                  <a:pt x="688" y="139"/>
                </a:cubicBezTo>
                <a:cubicBezTo>
                  <a:pt x="686" y="137"/>
                  <a:pt x="683" y="135"/>
                  <a:pt x="680" y="134"/>
                </a:cubicBezTo>
                <a:cubicBezTo>
                  <a:pt x="678" y="133"/>
                  <a:pt x="675" y="132"/>
                  <a:pt x="673" y="134"/>
                </a:cubicBezTo>
                <a:cubicBezTo>
                  <a:pt x="670" y="136"/>
                  <a:pt x="670" y="140"/>
                  <a:pt x="670" y="143"/>
                </a:cubicBezTo>
                <a:cubicBezTo>
                  <a:pt x="671" y="147"/>
                  <a:pt x="674" y="149"/>
                  <a:pt x="677" y="151"/>
                </a:cubicBezTo>
                <a:cubicBezTo>
                  <a:pt x="680" y="154"/>
                  <a:pt x="683" y="156"/>
                  <a:pt x="685" y="159"/>
                </a:cubicBezTo>
                <a:cubicBezTo>
                  <a:pt x="690" y="168"/>
                  <a:pt x="683" y="178"/>
                  <a:pt x="676" y="184"/>
                </a:cubicBezTo>
                <a:cubicBezTo>
                  <a:pt x="676" y="183"/>
                  <a:pt x="676" y="183"/>
                  <a:pt x="676" y="183"/>
                </a:cubicBezTo>
                <a:cubicBezTo>
                  <a:pt x="678" y="177"/>
                  <a:pt x="678" y="168"/>
                  <a:pt x="674" y="163"/>
                </a:cubicBezTo>
                <a:cubicBezTo>
                  <a:pt x="665" y="153"/>
                  <a:pt x="652" y="158"/>
                  <a:pt x="651" y="175"/>
                </a:cubicBezTo>
                <a:cubicBezTo>
                  <a:pt x="651" y="179"/>
                  <a:pt x="652" y="183"/>
                  <a:pt x="651" y="187"/>
                </a:cubicBezTo>
                <a:cubicBezTo>
                  <a:pt x="651" y="190"/>
                  <a:pt x="650" y="192"/>
                  <a:pt x="649" y="194"/>
                </a:cubicBezTo>
                <a:cubicBezTo>
                  <a:pt x="648" y="196"/>
                  <a:pt x="646" y="198"/>
                  <a:pt x="644" y="199"/>
                </a:cubicBezTo>
                <a:cubicBezTo>
                  <a:pt x="652" y="199"/>
                  <a:pt x="660" y="199"/>
                  <a:pt x="668" y="196"/>
                </a:cubicBezTo>
                <a:cubicBezTo>
                  <a:pt x="675" y="193"/>
                  <a:pt x="682" y="188"/>
                  <a:pt x="686" y="181"/>
                </a:cubicBezTo>
                <a:cubicBezTo>
                  <a:pt x="697" y="167"/>
                  <a:pt x="694" y="148"/>
                  <a:pt x="698" y="131"/>
                </a:cubicBezTo>
                <a:cubicBezTo>
                  <a:pt x="701" y="122"/>
                  <a:pt x="706" y="113"/>
                  <a:pt x="712" y="106"/>
                </a:cubicBezTo>
                <a:cubicBezTo>
                  <a:pt x="719" y="99"/>
                  <a:pt x="728" y="93"/>
                  <a:pt x="737" y="91"/>
                </a:cubicBezTo>
                <a:close/>
              </a:path>
            </a:pathLst>
          </a:custGeom>
          <a:solidFill>
            <a:schemeClr val="tx1">
              <a:alpha val="8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6" name="组合 4"/>
          <p:cNvGrpSpPr/>
          <p:nvPr/>
        </p:nvGrpSpPr>
        <p:grpSpPr>
          <a:xfrm>
            <a:off x="5819500" y="1636573"/>
            <a:ext cx="3239145" cy="80465"/>
            <a:chOff x="5108253" y="1177442"/>
            <a:chExt cx="1975492" cy="49074"/>
          </a:xfrm>
        </p:grpSpPr>
        <p:cxnSp>
          <p:nvCxnSpPr>
            <p:cNvPr id="47" name="直接连接符 5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6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그림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13" y="1866361"/>
            <a:ext cx="4165600" cy="92692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TextBox 20"/>
          <p:cNvSpPr txBox="1"/>
          <p:nvPr/>
        </p:nvSpPr>
        <p:spPr>
          <a:xfrm>
            <a:off x="4147514" y="3000485"/>
            <a:ext cx="723917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Only cost data for one of the institutions is required.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Could be obtained using either </a:t>
            </a:r>
            <a:r>
              <a:rPr lang="en-US" sz="2000" dirty="0">
                <a:solidFill>
                  <a:srgbClr val="0000FF"/>
                </a:solidFill>
                <a:latin typeface="Cambria" panose="02040503050406030204" pitchFamily="18" charset="0"/>
              </a:rPr>
              <a:t>maximum likelihood </a:t>
            </a:r>
            <a:r>
              <a:rPr lang="en-US" sz="2000" dirty="0">
                <a:latin typeface="Cambria" panose="02040503050406030204" pitchFamily="18" charset="0"/>
              </a:rPr>
              <a:t>or                </a:t>
            </a:r>
            <a:r>
              <a:rPr lang="en-US" sz="2000" dirty="0">
                <a:solidFill>
                  <a:srgbClr val="0000FF"/>
                </a:solidFill>
                <a:latin typeface="Cambria" panose="02040503050406030204" pitchFamily="18" charset="0"/>
              </a:rPr>
              <a:t>two-stage methods</a:t>
            </a:r>
            <a:r>
              <a:rPr lang="en-US" sz="2000" dirty="0">
                <a:latin typeface="Cambria" panose="020405030504060302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mbria" panose="02040503050406030204" pitchFamily="18" charset="0"/>
            </a:endParaRPr>
          </a:p>
        </p:txBody>
      </p:sp>
      <p:sp>
        <p:nvSpPr>
          <p:cNvPr id="38" name="TextBox 22"/>
          <p:cNvSpPr txBox="1"/>
          <p:nvPr/>
        </p:nvSpPr>
        <p:spPr>
          <a:xfrm>
            <a:off x="4147514" y="4213459"/>
            <a:ext cx="746055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7030A0"/>
                </a:solidFill>
                <a:latin typeface="Cambria" panose="02040503050406030204" pitchFamily="18" charset="0"/>
              </a:rPr>
              <a:t>Advantages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Censored regression techniques yield dollar estimates of the costs of organization.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Can identify the magnitude of individual coefficients in the cost equations and therefore permits tests of hypotheses regarding the costs of organizing under each institutional arrangement.</a:t>
            </a:r>
          </a:p>
        </p:txBody>
      </p:sp>
      <p:sp>
        <p:nvSpPr>
          <p:cNvPr id="39" name="직사각형 19"/>
          <p:cNvSpPr/>
          <p:nvPr/>
        </p:nvSpPr>
        <p:spPr>
          <a:xfrm>
            <a:off x="6585846" y="1885722"/>
            <a:ext cx="479097" cy="3154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3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2640" y="95858"/>
            <a:ext cx="11995688" cy="6661149"/>
          </a:xfrm>
          <a:prstGeom prst="rect">
            <a:avLst/>
          </a:prstGeom>
          <a:noFill/>
          <a:ln w="63500" cmpd="thickThin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414792" y="879060"/>
            <a:ext cx="1" cy="509987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349153" y="1402564"/>
            <a:ext cx="804793" cy="798631"/>
            <a:chOff x="4985288" y="1224585"/>
            <a:chExt cx="2546888" cy="2527388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243719" y="1509982"/>
            <a:ext cx="103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851801" y="5499679"/>
            <a:ext cx="1975492" cy="49074"/>
            <a:chOff x="5108253" y="1177442"/>
            <a:chExt cx="1975492" cy="49074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753278" y="2552981"/>
            <a:ext cx="2016626" cy="278698"/>
            <a:chOff x="7150100" y="4803775"/>
            <a:chExt cx="2317750" cy="668338"/>
          </a:xfrm>
        </p:grpSpPr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8074025" y="4803775"/>
              <a:ext cx="466725" cy="533400"/>
            </a:xfrm>
            <a:custGeom>
              <a:avLst/>
              <a:gdLst>
                <a:gd name="T0" fmla="*/ 60 w 124"/>
                <a:gd name="T1" fmla="*/ 95 h 140"/>
                <a:gd name="T2" fmla="*/ 41 w 124"/>
                <a:gd name="T3" fmla="*/ 42 h 140"/>
                <a:gd name="T4" fmla="*/ 84 w 124"/>
                <a:gd name="T5" fmla="*/ 42 h 140"/>
                <a:gd name="T6" fmla="*/ 65 w 124"/>
                <a:gd name="T7" fmla="*/ 95 h 140"/>
                <a:gd name="T8" fmla="*/ 124 w 124"/>
                <a:gd name="T9" fmla="*/ 140 h 140"/>
                <a:gd name="T10" fmla="*/ 62 w 124"/>
                <a:gd name="T11" fmla="*/ 98 h 140"/>
                <a:gd name="T12" fmla="*/ 0 w 124"/>
                <a:gd name="T13" fmla="*/ 140 h 140"/>
                <a:gd name="T14" fmla="*/ 60 w 124"/>
                <a:gd name="T15" fmla="*/ 9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40">
                  <a:moveTo>
                    <a:pt x="60" y="95"/>
                  </a:moveTo>
                  <a:cubicBezTo>
                    <a:pt x="49" y="80"/>
                    <a:pt x="40" y="61"/>
                    <a:pt x="41" y="42"/>
                  </a:cubicBezTo>
                  <a:cubicBezTo>
                    <a:pt x="44" y="0"/>
                    <a:pt x="81" y="0"/>
                    <a:pt x="84" y="42"/>
                  </a:cubicBezTo>
                  <a:cubicBezTo>
                    <a:pt x="85" y="61"/>
                    <a:pt x="76" y="80"/>
                    <a:pt x="65" y="95"/>
                  </a:cubicBezTo>
                  <a:cubicBezTo>
                    <a:pt x="80" y="114"/>
                    <a:pt x="100" y="135"/>
                    <a:pt x="124" y="140"/>
                  </a:cubicBezTo>
                  <a:cubicBezTo>
                    <a:pt x="102" y="139"/>
                    <a:pt x="77" y="117"/>
                    <a:pt x="62" y="98"/>
                  </a:cubicBezTo>
                  <a:cubicBezTo>
                    <a:pt x="48" y="117"/>
                    <a:pt x="23" y="139"/>
                    <a:pt x="0" y="140"/>
                  </a:cubicBezTo>
                  <a:cubicBezTo>
                    <a:pt x="24" y="135"/>
                    <a:pt x="45" y="114"/>
                    <a:pt x="60" y="95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8702675" y="5368925"/>
              <a:ext cx="765175" cy="22225"/>
            </a:xfrm>
            <a:custGeom>
              <a:avLst/>
              <a:gdLst>
                <a:gd name="T0" fmla="*/ 101 w 203"/>
                <a:gd name="T1" fmla="*/ 6 h 6"/>
                <a:gd name="T2" fmla="*/ 0 w 203"/>
                <a:gd name="T3" fmla="*/ 3 h 6"/>
                <a:gd name="T4" fmla="*/ 101 w 203"/>
                <a:gd name="T5" fmla="*/ 0 h 6"/>
                <a:gd name="T6" fmla="*/ 203 w 203"/>
                <a:gd name="T7" fmla="*/ 4 h 6"/>
                <a:gd name="T8" fmla="*/ 101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1" y="6"/>
                  </a:moveTo>
                  <a:cubicBezTo>
                    <a:pt x="68" y="6"/>
                    <a:pt x="34" y="6"/>
                    <a:pt x="0" y="3"/>
                  </a:cubicBezTo>
                  <a:cubicBezTo>
                    <a:pt x="35" y="0"/>
                    <a:pt x="68" y="0"/>
                    <a:pt x="101" y="0"/>
                  </a:cubicBezTo>
                  <a:cubicBezTo>
                    <a:pt x="134" y="0"/>
                    <a:pt x="168" y="1"/>
                    <a:pt x="203" y="4"/>
                  </a:cubicBezTo>
                  <a:cubicBezTo>
                    <a:pt x="166" y="6"/>
                    <a:pt x="101" y="6"/>
                    <a:pt x="101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7150100" y="5368925"/>
              <a:ext cx="765175" cy="22225"/>
            </a:xfrm>
            <a:custGeom>
              <a:avLst/>
              <a:gdLst>
                <a:gd name="T0" fmla="*/ 102 w 203"/>
                <a:gd name="T1" fmla="*/ 6 h 6"/>
                <a:gd name="T2" fmla="*/ 203 w 203"/>
                <a:gd name="T3" fmla="*/ 3 h 6"/>
                <a:gd name="T4" fmla="*/ 102 w 203"/>
                <a:gd name="T5" fmla="*/ 0 h 6"/>
                <a:gd name="T6" fmla="*/ 0 w 203"/>
                <a:gd name="T7" fmla="*/ 4 h 6"/>
                <a:gd name="T8" fmla="*/ 102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2" y="6"/>
                  </a:moveTo>
                  <a:cubicBezTo>
                    <a:pt x="135" y="6"/>
                    <a:pt x="169" y="6"/>
                    <a:pt x="203" y="3"/>
                  </a:cubicBezTo>
                  <a:cubicBezTo>
                    <a:pt x="168" y="0"/>
                    <a:pt x="135" y="0"/>
                    <a:pt x="102" y="0"/>
                  </a:cubicBezTo>
                  <a:cubicBezTo>
                    <a:pt x="68" y="0"/>
                    <a:pt x="35" y="1"/>
                    <a:pt x="0" y="4"/>
                  </a:cubicBezTo>
                  <a:cubicBezTo>
                    <a:pt x="36" y="6"/>
                    <a:pt x="102" y="6"/>
                    <a:pt x="102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7862888" y="5092700"/>
              <a:ext cx="893763" cy="379413"/>
            </a:xfrm>
            <a:custGeom>
              <a:avLst/>
              <a:gdLst>
                <a:gd name="T0" fmla="*/ 118 w 237"/>
                <a:gd name="T1" fmla="*/ 61 h 99"/>
                <a:gd name="T2" fmla="*/ 160 w 237"/>
                <a:gd name="T3" fmla="*/ 86 h 99"/>
                <a:gd name="T4" fmla="*/ 226 w 237"/>
                <a:gd name="T5" fmla="*/ 28 h 99"/>
                <a:gd name="T6" fmla="*/ 178 w 237"/>
                <a:gd name="T7" fmla="*/ 10 h 99"/>
                <a:gd name="T8" fmla="*/ 184 w 237"/>
                <a:gd name="T9" fmla="*/ 64 h 99"/>
                <a:gd name="T10" fmla="*/ 213 w 237"/>
                <a:gd name="T11" fmla="*/ 52 h 99"/>
                <a:gd name="T12" fmla="*/ 199 w 237"/>
                <a:gd name="T13" fmla="*/ 29 h 99"/>
                <a:gd name="T14" fmla="*/ 183 w 237"/>
                <a:gd name="T15" fmla="*/ 44 h 99"/>
                <a:gd name="T16" fmla="*/ 193 w 237"/>
                <a:gd name="T17" fmla="*/ 32 h 99"/>
                <a:gd name="T18" fmla="*/ 210 w 237"/>
                <a:gd name="T19" fmla="*/ 51 h 99"/>
                <a:gd name="T20" fmla="*/ 185 w 237"/>
                <a:gd name="T21" fmla="*/ 61 h 99"/>
                <a:gd name="T22" fmla="*/ 180 w 237"/>
                <a:gd name="T23" fmla="*/ 13 h 99"/>
                <a:gd name="T24" fmla="*/ 224 w 237"/>
                <a:gd name="T25" fmla="*/ 33 h 99"/>
                <a:gd name="T26" fmla="*/ 162 w 237"/>
                <a:gd name="T27" fmla="*/ 84 h 99"/>
                <a:gd name="T28" fmla="*/ 119 w 237"/>
                <a:gd name="T29" fmla="*/ 54 h 99"/>
                <a:gd name="T30" fmla="*/ 74 w 237"/>
                <a:gd name="T31" fmla="*/ 84 h 99"/>
                <a:gd name="T32" fmla="*/ 13 w 237"/>
                <a:gd name="T33" fmla="*/ 33 h 99"/>
                <a:gd name="T34" fmla="*/ 57 w 237"/>
                <a:gd name="T35" fmla="*/ 13 h 99"/>
                <a:gd name="T36" fmla="*/ 52 w 237"/>
                <a:gd name="T37" fmla="*/ 61 h 99"/>
                <a:gd name="T38" fmla="*/ 27 w 237"/>
                <a:gd name="T39" fmla="*/ 51 h 99"/>
                <a:gd name="T40" fmla="*/ 44 w 237"/>
                <a:gd name="T41" fmla="*/ 32 h 99"/>
                <a:gd name="T42" fmla="*/ 54 w 237"/>
                <a:gd name="T43" fmla="*/ 44 h 99"/>
                <a:gd name="T44" fmla="*/ 37 w 237"/>
                <a:gd name="T45" fmla="*/ 29 h 99"/>
                <a:gd name="T46" fmla="*/ 24 w 237"/>
                <a:gd name="T47" fmla="*/ 52 h 99"/>
                <a:gd name="T48" fmla="*/ 53 w 237"/>
                <a:gd name="T49" fmla="*/ 64 h 99"/>
                <a:gd name="T50" fmla="*/ 59 w 237"/>
                <a:gd name="T51" fmla="*/ 10 h 99"/>
                <a:gd name="T52" fmla="*/ 11 w 237"/>
                <a:gd name="T53" fmla="*/ 28 h 99"/>
                <a:gd name="T54" fmla="*/ 76 w 237"/>
                <a:gd name="T55" fmla="*/ 86 h 99"/>
                <a:gd name="T56" fmla="*/ 118 w 237"/>
                <a:gd name="T57" fmla="*/ 6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7" h="99">
                  <a:moveTo>
                    <a:pt x="118" y="61"/>
                  </a:moveTo>
                  <a:cubicBezTo>
                    <a:pt x="129" y="73"/>
                    <a:pt x="144" y="82"/>
                    <a:pt x="160" y="86"/>
                  </a:cubicBezTo>
                  <a:cubicBezTo>
                    <a:pt x="216" y="99"/>
                    <a:pt x="237" y="56"/>
                    <a:pt x="226" y="28"/>
                  </a:cubicBezTo>
                  <a:cubicBezTo>
                    <a:pt x="219" y="8"/>
                    <a:pt x="196" y="0"/>
                    <a:pt x="178" y="10"/>
                  </a:cubicBezTo>
                  <a:cubicBezTo>
                    <a:pt x="157" y="22"/>
                    <a:pt x="160" y="56"/>
                    <a:pt x="184" y="64"/>
                  </a:cubicBezTo>
                  <a:cubicBezTo>
                    <a:pt x="194" y="68"/>
                    <a:pt x="208" y="65"/>
                    <a:pt x="213" y="52"/>
                  </a:cubicBezTo>
                  <a:cubicBezTo>
                    <a:pt x="216" y="42"/>
                    <a:pt x="209" y="31"/>
                    <a:pt x="199" y="29"/>
                  </a:cubicBezTo>
                  <a:cubicBezTo>
                    <a:pt x="190" y="27"/>
                    <a:pt x="181" y="34"/>
                    <a:pt x="183" y="44"/>
                  </a:cubicBezTo>
                  <a:cubicBezTo>
                    <a:pt x="183" y="41"/>
                    <a:pt x="185" y="33"/>
                    <a:pt x="193" y="32"/>
                  </a:cubicBezTo>
                  <a:cubicBezTo>
                    <a:pt x="204" y="30"/>
                    <a:pt x="213" y="42"/>
                    <a:pt x="210" y="51"/>
                  </a:cubicBezTo>
                  <a:cubicBezTo>
                    <a:pt x="207" y="63"/>
                    <a:pt x="194" y="64"/>
                    <a:pt x="185" y="61"/>
                  </a:cubicBezTo>
                  <a:cubicBezTo>
                    <a:pt x="164" y="53"/>
                    <a:pt x="161" y="24"/>
                    <a:pt x="180" y="13"/>
                  </a:cubicBezTo>
                  <a:cubicBezTo>
                    <a:pt x="197" y="3"/>
                    <a:pt x="219" y="13"/>
                    <a:pt x="224" y="33"/>
                  </a:cubicBezTo>
                  <a:cubicBezTo>
                    <a:pt x="231" y="59"/>
                    <a:pt x="212" y="96"/>
                    <a:pt x="162" y="84"/>
                  </a:cubicBezTo>
                  <a:cubicBezTo>
                    <a:pt x="146" y="80"/>
                    <a:pt x="127" y="69"/>
                    <a:pt x="119" y="54"/>
                  </a:cubicBezTo>
                  <a:cubicBezTo>
                    <a:pt x="109" y="69"/>
                    <a:pt x="92" y="80"/>
                    <a:pt x="74" y="84"/>
                  </a:cubicBezTo>
                  <a:cubicBezTo>
                    <a:pt x="25" y="96"/>
                    <a:pt x="6" y="59"/>
                    <a:pt x="13" y="33"/>
                  </a:cubicBezTo>
                  <a:cubicBezTo>
                    <a:pt x="18" y="13"/>
                    <a:pt x="40" y="3"/>
                    <a:pt x="57" y="13"/>
                  </a:cubicBezTo>
                  <a:cubicBezTo>
                    <a:pt x="75" y="24"/>
                    <a:pt x="73" y="53"/>
                    <a:pt x="52" y="61"/>
                  </a:cubicBezTo>
                  <a:cubicBezTo>
                    <a:pt x="43" y="64"/>
                    <a:pt x="30" y="63"/>
                    <a:pt x="27" y="51"/>
                  </a:cubicBezTo>
                  <a:cubicBezTo>
                    <a:pt x="24" y="42"/>
                    <a:pt x="33" y="30"/>
                    <a:pt x="44" y="32"/>
                  </a:cubicBezTo>
                  <a:cubicBezTo>
                    <a:pt x="52" y="33"/>
                    <a:pt x="54" y="41"/>
                    <a:pt x="54" y="44"/>
                  </a:cubicBezTo>
                  <a:cubicBezTo>
                    <a:pt x="56" y="34"/>
                    <a:pt x="47" y="27"/>
                    <a:pt x="37" y="29"/>
                  </a:cubicBezTo>
                  <a:cubicBezTo>
                    <a:pt x="28" y="31"/>
                    <a:pt x="21" y="42"/>
                    <a:pt x="24" y="52"/>
                  </a:cubicBezTo>
                  <a:cubicBezTo>
                    <a:pt x="29" y="65"/>
                    <a:pt x="43" y="68"/>
                    <a:pt x="53" y="64"/>
                  </a:cubicBezTo>
                  <a:cubicBezTo>
                    <a:pt x="77" y="56"/>
                    <a:pt x="80" y="22"/>
                    <a:pt x="59" y="10"/>
                  </a:cubicBezTo>
                  <a:cubicBezTo>
                    <a:pt x="41" y="0"/>
                    <a:pt x="18" y="8"/>
                    <a:pt x="11" y="28"/>
                  </a:cubicBezTo>
                  <a:cubicBezTo>
                    <a:pt x="0" y="56"/>
                    <a:pt x="21" y="99"/>
                    <a:pt x="76" y="86"/>
                  </a:cubicBezTo>
                  <a:cubicBezTo>
                    <a:pt x="92" y="82"/>
                    <a:pt x="108" y="73"/>
                    <a:pt x="118" y="61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685655" y="3151352"/>
            <a:ext cx="2084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latin typeface="Cambria" panose="02040503050406030204" pitchFamily="18" charset="0"/>
                <a:ea typeface="Cambria" panose="02040503050406030204" pitchFamily="18" charset="0"/>
              </a:rPr>
              <a:t>2. Comparative assessment</a:t>
            </a:r>
          </a:p>
        </p:txBody>
      </p:sp>
      <p:pic>
        <p:nvPicPr>
          <p:cNvPr id="33" name="그림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358" y="2443949"/>
            <a:ext cx="7583932" cy="210375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7"/>
          <p:cNvSpPr txBox="1"/>
          <p:nvPr/>
        </p:nvSpPr>
        <p:spPr>
          <a:xfrm>
            <a:off x="3590223" y="1170338"/>
            <a:ext cx="8204690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Whether and to what extent variations in internal rather than market organization costs are responsible for observed variations in organizational form?</a:t>
            </a:r>
          </a:p>
        </p:txBody>
      </p:sp>
      <p:sp>
        <p:nvSpPr>
          <p:cNvPr id="36" name="직사각형 9"/>
          <p:cNvSpPr/>
          <p:nvPr/>
        </p:nvSpPr>
        <p:spPr>
          <a:xfrm>
            <a:off x="10638795" y="3387921"/>
            <a:ext cx="629988" cy="9943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0" name="직선 화살표 연결선 3"/>
          <p:cNvCxnSpPr/>
          <p:nvPr/>
        </p:nvCxnSpPr>
        <p:spPr>
          <a:xfrm>
            <a:off x="10933563" y="4383171"/>
            <a:ext cx="0" cy="717526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11"/>
          <p:cNvSpPr txBox="1"/>
          <p:nvPr/>
        </p:nvSpPr>
        <p:spPr>
          <a:xfrm>
            <a:off x="9445250" y="5100697"/>
            <a:ext cx="2349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All three variables </a:t>
            </a:r>
            <a:r>
              <a:rPr lang="en-US" altLang="zh-TW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favor organize (e.g., vertical integration)</a:t>
            </a:r>
            <a:endParaRPr lang="en-US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TextBox 11"/>
          <p:cNvSpPr txBox="1"/>
          <p:nvPr/>
        </p:nvSpPr>
        <p:spPr>
          <a:xfrm>
            <a:off x="7834278" y="2106932"/>
            <a:ext cx="1251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Cost of Market</a:t>
            </a:r>
          </a:p>
        </p:txBody>
      </p:sp>
      <p:sp>
        <p:nvSpPr>
          <p:cNvPr id="44" name="TextBox 11"/>
          <p:cNvSpPr txBox="1"/>
          <p:nvPr/>
        </p:nvSpPr>
        <p:spPr>
          <a:xfrm>
            <a:off x="9445250" y="2101689"/>
            <a:ext cx="998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Cost of Organize</a:t>
            </a:r>
          </a:p>
        </p:txBody>
      </p:sp>
      <p:cxnSp>
        <p:nvCxnSpPr>
          <p:cNvPr id="45" name="직선 화살표 연결선 3"/>
          <p:cNvCxnSpPr/>
          <p:nvPr/>
        </p:nvCxnSpPr>
        <p:spPr>
          <a:xfrm flipV="1">
            <a:off x="7721498" y="2673463"/>
            <a:ext cx="523116" cy="32018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직선 화살표 연결선 3"/>
          <p:cNvCxnSpPr>
            <a:endCxn id="44" idx="2"/>
          </p:cNvCxnSpPr>
          <p:nvPr/>
        </p:nvCxnSpPr>
        <p:spPr>
          <a:xfrm flipV="1">
            <a:off x="9445250" y="2686464"/>
            <a:ext cx="499081" cy="246203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509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2640" y="95858"/>
            <a:ext cx="11995688" cy="6661149"/>
          </a:xfrm>
          <a:prstGeom prst="rect">
            <a:avLst/>
          </a:prstGeom>
          <a:noFill/>
          <a:ln w="63500" cmpd="thickThin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349153" y="1402564"/>
            <a:ext cx="804793" cy="798631"/>
            <a:chOff x="4985288" y="1224585"/>
            <a:chExt cx="2546888" cy="2527388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243719" y="1509982"/>
            <a:ext cx="103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prstClr val="white"/>
                </a:solidFill>
                <a:latin typeface="宋体" panose="02010600030101010101" pitchFamily="2" charset="-122"/>
              </a:rPr>
              <a:t>03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851801" y="5499679"/>
            <a:ext cx="1975492" cy="49074"/>
            <a:chOff x="5108253" y="1177442"/>
            <a:chExt cx="1975492" cy="49074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753278" y="2552981"/>
            <a:ext cx="2016626" cy="278698"/>
            <a:chOff x="7150100" y="4803775"/>
            <a:chExt cx="2317750" cy="668338"/>
          </a:xfrm>
        </p:grpSpPr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8074025" y="4803775"/>
              <a:ext cx="466725" cy="533400"/>
            </a:xfrm>
            <a:custGeom>
              <a:avLst/>
              <a:gdLst>
                <a:gd name="T0" fmla="*/ 60 w 124"/>
                <a:gd name="T1" fmla="*/ 95 h 140"/>
                <a:gd name="T2" fmla="*/ 41 w 124"/>
                <a:gd name="T3" fmla="*/ 42 h 140"/>
                <a:gd name="T4" fmla="*/ 84 w 124"/>
                <a:gd name="T5" fmla="*/ 42 h 140"/>
                <a:gd name="T6" fmla="*/ 65 w 124"/>
                <a:gd name="T7" fmla="*/ 95 h 140"/>
                <a:gd name="T8" fmla="*/ 124 w 124"/>
                <a:gd name="T9" fmla="*/ 140 h 140"/>
                <a:gd name="T10" fmla="*/ 62 w 124"/>
                <a:gd name="T11" fmla="*/ 98 h 140"/>
                <a:gd name="T12" fmla="*/ 0 w 124"/>
                <a:gd name="T13" fmla="*/ 140 h 140"/>
                <a:gd name="T14" fmla="*/ 60 w 124"/>
                <a:gd name="T15" fmla="*/ 9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40">
                  <a:moveTo>
                    <a:pt x="60" y="95"/>
                  </a:moveTo>
                  <a:cubicBezTo>
                    <a:pt x="49" y="80"/>
                    <a:pt x="40" y="61"/>
                    <a:pt x="41" y="42"/>
                  </a:cubicBezTo>
                  <a:cubicBezTo>
                    <a:pt x="44" y="0"/>
                    <a:pt x="81" y="0"/>
                    <a:pt x="84" y="42"/>
                  </a:cubicBezTo>
                  <a:cubicBezTo>
                    <a:pt x="85" y="61"/>
                    <a:pt x="76" y="80"/>
                    <a:pt x="65" y="95"/>
                  </a:cubicBezTo>
                  <a:cubicBezTo>
                    <a:pt x="80" y="114"/>
                    <a:pt x="100" y="135"/>
                    <a:pt x="124" y="140"/>
                  </a:cubicBezTo>
                  <a:cubicBezTo>
                    <a:pt x="102" y="139"/>
                    <a:pt x="77" y="117"/>
                    <a:pt x="62" y="98"/>
                  </a:cubicBezTo>
                  <a:cubicBezTo>
                    <a:pt x="48" y="117"/>
                    <a:pt x="23" y="139"/>
                    <a:pt x="0" y="140"/>
                  </a:cubicBezTo>
                  <a:cubicBezTo>
                    <a:pt x="24" y="135"/>
                    <a:pt x="45" y="114"/>
                    <a:pt x="60" y="95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8702675" y="5368925"/>
              <a:ext cx="765175" cy="22225"/>
            </a:xfrm>
            <a:custGeom>
              <a:avLst/>
              <a:gdLst>
                <a:gd name="T0" fmla="*/ 101 w 203"/>
                <a:gd name="T1" fmla="*/ 6 h 6"/>
                <a:gd name="T2" fmla="*/ 0 w 203"/>
                <a:gd name="T3" fmla="*/ 3 h 6"/>
                <a:gd name="T4" fmla="*/ 101 w 203"/>
                <a:gd name="T5" fmla="*/ 0 h 6"/>
                <a:gd name="T6" fmla="*/ 203 w 203"/>
                <a:gd name="T7" fmla="*/ 4 h 6"/>
                <a:gd name="T8" fmla="*/ 101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1" y="6"/>
                  </a:moveTo>
                  <a:cubicBezTo>
                    <a:pt x="68" y="6"/>
                    <a:pt x="34" y="6"/>
                    <a:pt x="0" y="3"/>
                  </a:cubicBezTo>
                  <a:cubicBezTo>
                    <a:pt x="35" y="0"/>
                    <a:pt x="68" y="0"/>
                    <a:pt x="101" y="0"/>
                  </a:cubicBezTo>
                  <a:cubicBezTo>
                    <a:pt x="134" y="0"/>
                    <a:pt x="168" y="1"/>
                    <a:pt x="203" y="4"/>
                  </a:cubicBezTo>
                  <a:cubicBezTo>
                    <a:pt x="166" y="6"/>
                    <a:pt x="101" y="6"/>
                    <a:pt x="101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7150100" y="5368925"/>
              <a:ext cx="765175" cy="22225"/>
            </a:xfrm>
            <a:custGeom>
              <a:avLst/>
              <a:gdLst>
                <a:gd name="T0" fmla="*/ 102 w 203"/>
                <a:gd name="T1" fmla="*/ 6 h 6"/>
                <a:gd name="T2" fmla="*/ 203 w 203"/>
                <a:gd name="T3" fmla="*/ 3 h 6"/>
                <a:gd name="T4" fmla="*/ 102 w 203"/>
                <a:gd name="T5" fmla="*/ 0 h 6"/>
                <a:gd name="T6" fmla="*/ 0 w 203"/>
                <a:gd name="T7" fmla="*/ 4 h 6"/>
                <a:gd name="T8" fmla="*/ 102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2" y="6"/>
                  </a:moveTo>
                  <a:cubicBezTo>
                    <a:pt x="135" y="6"/>
                    <a:pt x="169" y="6"/>
                    <a:pt x="203" y="3"/>
                  </a:cubicBezTo>
                  <a:cubicBezTo>
                    <a:pt x="168" y="0"/>
                    <a:pt x="135" y="0"/>
                    <a:pt x="102" y="0"/>
                  </a:cubicBezTo>
                  <a:cubicBezTo>
                    <a:pt x="68" y="0"/>
                    <a:pt x="35" y="1"/>
                    <a:pt x="0" y="4"/>
                  </a:cubicBezTo>
                  <a:cubicBezTo>
                    <a:pt x="36" y="6"/>
                    <a:pt x="102" y="6"/>
                    <a:pt x="102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7862888" y="5092700"/>
              <a:ext cx="893763" cy="379413"/>
            </a:xfrm>
            <a:custGeom>
              <a:avLst/>
              <a:gdLst>
                <a:gd name="T0" fmla="*/ 118 w 237"/>
                <a:gd name="T1" fmla="*/ 61 h 99"/>
                <a:gd name="T2" fmla="*/ 160 w 237"/>
                <a:gd name="T3" fmla="*/ 86 h 99"/>
                <a:gd name="T4" fmla="*/ 226 w 237"/>
                <a:gd name="T5" fmla="*/ 28 h 99"/>
                <a:gd name="T6" fmla="*/ 178 w 237"/>
                <a:gd name="T7" fmla="*/ 10 h 99"/>
                <a:gd name="T8" fmla="*/ 184 w 237"/>
                <a:gd name="T9" fmla="*/ 64 h 99"/>
                <a:gd name="T10" fmla="*/ 213 w 237"/>
                <a:gd name="T11" fmla="*/ 52 h 99"/>
                <a:gd name="T12" fmla="*/ 199 w 237"/>
                <a:gd name="T13" fmla="*/ 29 h 99"/>
                <a:gd name="T14" fmla="*/ 183 w 237"/>
                <a:gd name="T15" fmla="*/ 44 h 99"/>
                <a:gd name="T16" fmla="*/ 193 w 237"/>
                <a:gd name="T17" fmla="*/ 32 h 99"/>
                <a:gd name="T18" fmla="*/ 210 w 237"/>
                <a:gd name="T19" fmla="*/ 51 h 99"/>
                <a:gd name="T20" fmla="*/ 185 w 237"/>
                <a:gd name="T21" fmla="*/ 61 h 99"/>
                <a:gd name="T22" fmla="*/ 180 w 237"/>
                <a:gd name="T23" fmla="*/ 13 h 99"/>
                <a:gd name="T24" fmla="*/ 224 w 237"/>
                <a:gd name="T25" fmla="*/ 33 h 99"/>
                <a:gd name="T26" fmla="*/ 162 w 237"/>
                <a:gd name="T27" fmla="*/ 84 h 99"/>
                <a:gd name="T28" fmla="*/ 119 w 237"/>
                <a:gd name="T29" fmla="*/ 54 h 99"/>
                <a:gd name="T30" fmla="*/ 74 w 237"/>
                <a:gd name="T31" fmla="*/ 84 h 99"/>
                <a:gd name="T32" fmla="*/ 13 w 237"/>
                <a:gd name="T33" fmla="*/ 33 h 99"/>
                <a:gd name="T34" fmla="*/ 57 w 237"/>
                <a:gd name="T35" fmla="*/ 13 h 99"/>
                <a:gd name="T36" fmla="*/ 52 w 237"/>
                <a:gd name="T37" fmla="*/ 61 h 99"/>
                <a:gd name="T38" fmla="*/ 27 w 237"/>
                <a:gd name="T39" fmla="*/ 51 h 99"/>
                <a:gd name="T40" fmla="*/ 44 w 237"/>
                <a:gd name="T41" fmla="*/ 32 h 99"/>
                <a:gd name="T42" fmla="*/ 54 w 237"/>
                <a:gd name="T43" fmla="*/ 44 h 99"/>
                <a:gd name="T44" fmla="*/ 37 w 237"/>
                <a:gd name="T45" fmla="*/ 29 h 99"/>
                <a:gd name="T46" fmla="*/ 24 w 237"/>
                <a:gd name="T47" fmla="*/ 52 h 99"/>
                <a:gd name="T48" fmla="*/ 53 w 237"/>
                <a:gd name="T49" fmla="*/ 64 h 99"/>
                <a:gd name="T50" fmla="*/ 59 w 237"/>
                <a:gd name="T51" fmla="*/ 10 h 99"/>
                <a:gd name="T52" fmla="*/ 11 w 237"/>
                <a:gd name="T53" fmla="*/ 28 h 99"/>
                <a:gd name="T54" fmla="*/ 76 w 237"/>
                <a:gd name="T55" fmla="*/ 86 h 99"/>
                <a:gd name="T56" fmla="*/ 118 w 237"/>
                <a:gd name="T57" fmla="*/ 6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7" h="99">
                  <a:moveTo>
                    <a:pt x="118" y="61"/>
                  </a:moveTo>
                  <a:cubicBezTo>
                    <a:pt x="129" y="73"/>
                    <a:pt x="144" y="82"/>
                    <a:pt x="160" y="86"/>
                  </a:cubicBezTo>
                  <a:cubicBezTo>
                    <a:pt x="216" y="99"/>
                    <a:pt x="237" y="56"/>
                    <a:pt x="226" y="28"/>
                  </a:cubicBezTo>
                  <a:cubicBezTo>
                    <a:pt x="219" y="8"/>
                    <a:pt x="196" y="0"/>
                    <a:pt x="178" y="10"/>
                  </a:cubicBezTo>
                  <a:cubicBezTo>
                    <a:pt x="157" y="22"/>
                    <a:pt x="160" y="56"/>
                    <a:pt x="184" y="64"/>
                  </a:cubicBezTo>
                  <a:cubicBezTo>
                    <a:pt x="194" y="68"/>
                    <a:pt x="208" y="65"/>
                    <a:pt x="213" y="52"/>
                  </a:cubicBezTo>
                  <a:cubicBezTo>
                    <a:pt x="216" y="42"/>
                    <a:pt x="209" y="31"/>
                    <a:pt x="199" y="29"/>
                  </a:cubicBezTo>
                  <a:cubicBezTo>
                    <a:pt x="190" y="27"/>
                    <a:pt x="181" y="34"/>
                    <a:pt x="183" y="44"/>
                  </a:cubicBezTo>
                  <a:cubicBezTo>
                    <a:pt x="183" y="41"/>
                    <a:pt x="185" y="33"/>
                    <a:pt x="193" y="32"/>
                  </a:cubicBezTo>
                  <a:cubicBezTo>
                    <a:pt x="204" y="30"/>
                    <a:pt x="213" y="42"/>
                    <a:pt x="210" y="51"/>
                  </a:cubicBezTo>
                  <a:cubicBezTo>
                    <a:pt x="207" y="63"/>
                    <a:pt x="194" y="64"/>
                    <a:pt x="185" y="61"/>
                  </a:cubicBezTo>
                  <a:cubicBezTo>
                    <a:pt x="164" y="53"/>
                    <a:pt x="161" y="24"/>
                    <a:pt x="180" y="13"/>
                  </a:cubicBezTo>
                  <a:cubicBezTo>
                    <a:pt x="197" y="3"/>
                    <a:pt x="219" y="13"/>
                    <a:pt x="224" y="33"/>
                  </a:cubicBezTo>
                  <a:cubicBezTo>
                    <a:pt x="231" y="59"/>
                    <a:pt x="212" y="96"/>
                    <a:pt x="162" y="84"/>
                  </a:cubicBezTo>
                  <a:cubicBezTo>
                    <a:pt x="146" y="80"/>
                    <a:pt x="127" y="69"/>
                    <a:pt x="119" y="54"/>
                  </a:cubicBezTo>
                  <a:cubicBezTo>
                    <a:pt x="109" y="69"/>
                    <a:pt x="92" y="80"/>
                    <a:pt x="74" y="84"/>
                  </a:cubicBezTo>
                  <a:cubicBezTo>
                    <a:pt x="25" y="96"/>
                    <a:pt x="6" y="59"/>
                    <a:pt x="13" y="33"/>
                  </a:cubicBezTo>
                  <a:cubicBezTo>
                    <a:pt x="18" y="13"/>
                    <a:pt x="40" y="3"/>
                    <a:pt x="57" y="13"/>
                  </a:cubicBezTo>
                  <a:cubicBezTo>
                    <a:pt x="75" y="24"/>
                    <a:pt x="73" y="53"/>
                    <a:pt x="52" y="61"/>
                  </a:cubicBezTo>
                  <a:cubicBezTo>
                    <a:pt x="43" y="64"/>
                    <a:pt x="30" y="63"/>
                    <a:pt x="27" y="51"/>
                  </a:cubicBezTo>
                  <a:cubicBezTo>
                    <a:pt x="24" y="42"/>
                    <a:pt x="33" y="30"/>
                    <a:pt x="44" y="32"/>
                  </a:cubicBezTo>
                  <a:cubicBezTo>
                    <a:pt x="52" y="33"/>
                    <a:pt x="54" y="41"/>
                    <a:pt x="54" y="44"/>
                  </a:cubicBezTo>
                  <a:cubicBezTo>
                    <a:pt x="56" y="34"/>
                    <a:pt x="47" y="27"/>
                    <a:pt x="37" y="29"/>
                  </a:cubicBezTo>
                  <a:cubicBezTo>
                    <a:pt x="28" y="31"/>
                    <a:pt x="21" y="42"/>
                    <a:pt x="24" y="52"/>
                  </a:cubicBezTo>
                  <a:cubicBezTo>
                    <a:pt x="29" y="65"/>
                    <a:pt x="43" y="68"/>
                    <a:pt x="53" y="64"/>
                  </a:cubicBezTo>
                  <a:cubicBezTo>
                    <a:pt x="77" y="56"/>
                    <a:pt x="80" y="22"/>
                    <a:pt x="59" y="10"/>
                  </a:cubicBezTo>
                  <a:cubicBezTo>
                    <a:pt x="41" y="0"/>
                    <a:pt x="18" y="8"/>
                    <a:pt x="11" y="28"/>
                  </a:cubicBezTo>
                  <a:cubicBezTo>
                    <a:pt x="0" y="56"/>
                    <a:pt x="21" y="99"/>
                    <a:pt x="76" y="86"/>
                  </a:cubicBezTo>
                  <a:cubicBezTo>
                    <a:pt x="92" y="82"/>
                    <a:pt x="108" y="73"/>
                    <a:pt x="118" y="61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490888" y="3000042"/>
            <a:ext cx="2454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latin typeface="Cambria" panose="02040503050406030204" pitchFamily="18" charset="0"/>
              </a:rPr>
              <a:t>3. Naval Shipbuilding:</a:t>
            </a:r>
          </a:p>
        </p:txBody>
      </p:sp>
      <p:sp>
        <p:nvSpPr>
          <p:cNvPr id="34" name="TextBox 13"/>
          <p:cNvSpPr txBox="1"/>
          <p:nvPr/>
        </p:nvSpPr>
        <p:spPr>
          <a:xfrm>
            <a:off x="3511196" y="738384"/>
            <a:ext cx="8321518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" panose="02040503050406030204" pitchFamily="18" charset="0"/>
              </a:rPr>
              <a:t>Determinants of organization costs </a:t>
            </a:r>
            <a:r>
              <a:rPr lang="en-US" sz="2400" dirty="0">
                <a:latin typeface="Cambria" panose="02040503050406030204" pitchFamily="18" charset="0"/>
              </a:rPr>
              <a:t>in naval shipbuilding</a:t>
            </a:r>
            <a:endParaRPr lang="en-US" sz="2000" dirty="0">
              <a:latin typeface="Cambria" panose="02040503050406030204" pitchFamily="18" charset="0"/>
            </a:endParaRPr>
          </a:p>
        </p:txBody>
      </p:sp>
      <p:cxnSp>
        <p:nvCxnSpPr>
          <p:cNvPr id="46" name="直接连接符 13"/>
          <p:cNvCxnSpPr/>
          <p:nvPr/>
        </p:nvCxnSpPr>
        <p:spPr>
          <a:xfrm>
            <a:off x="3414792" y="879060"/>
            <a:ext cx="1" cy="509987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1" y="4384699"/>
            <a:ext cx="3013335" cy="175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그림 6">
            <a:extLst>
              <a:ext uri="{FF2B5EF4-FFF2-40B4-BE49-F238E27FC236}">
                <a16:creationId xmlns:a16="http://schemas.microsoft.com/office/drawing/2014/main" id="{2995A10B-7721-2727-D910-E7FC33EDAC5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807" y="1853990"/>
            <a:ext cx="7251609" cy="32799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11">
            <a:extLst>
              <a:ext uri="{FF2B5EF4-FFF2-40B4-BE49-F238E27FC236}">
                <a16:creationId xmlns:a16="http://schemas.microsoft.com/office/drawing/2014/main" id="{ED3BA1CB-F5D6-E38D-36C9-B4C0726F466E}"/>
              </a:ext>
            </a:extLst>
          </p:cNvPr>
          <p:cNvSpPr txBox="1"/>
          <p:nvPr/>
        </p:nvSpPr>
        <p:spPr>
          <a:xfrm>
            <a:off x="11033044" y="3940460"/>
            <a:ext cx="105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00FF"/>
                </a:solidFill>
                <a:latin typeface="Cambria" panose="02040503050406030204" pitchFamily="18" charset="0"/>
              </a:rPr>
              <a:t>favor organize</a:t>
            </a:r>
            <a:endParaRPr lang="en-US" sz="1600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4" name="직사각형 9">
            <a:extLst>
              <a:ext uri="{FF2B5EF4-FFF2-40B4-BE49-F238E27FC236}">
                <a16:creationId xmlns:a16="http://schemas.microsoft.com/office/drawing/2014/main" id="{A839F9B2-A9F1-D1B9-4C5F-07B5172935A5}"/>
              </a:ext>
            </a:extLst>
          </p:cNvPr>
          <p:cNvSpPr/>
          <p:nvPr/>
        </p:nvSpPr>
        <p:spPr>
          <a:xfrm>
            <a:off x="10222832" y="3910168"/>
            <a:ext cx="629988" cy="84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직사각형 9">
            <a:extLst>
              <a:ext uri="{FF2B5EF4-FFF2-40B4-BE49-F238E27FC236}">
                <a16:creationId xmlns:a16="http://schemas.microsoft.com/office/drawing/2014/main" id="{DE45DFC4-D9EB-A6F2-1BD5-DAC084EBE7F8}"/>
              </a:ext>
            </a:extLst>
          </p:cNvPr>
          <p:cNvSpPr/>
          <p:nvPr/>
        </p:nvSpPr>
        <p:spPr>
          <a:xfrm>
            <a:off x="10229109" y="4779223"/>
            <a:ext cx="629988" cy="2778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3C156C5C-0A91-3485-39B3-306213145492}"/>
              </a:ext>
            </a:extLst>
          </p:cNvPr>
          <p:cNvSpPr txBox="1"/>
          <p:nvPr/>
        </p:nvSpPr>
        <p:spPr>
          <a:xfrm>
            <a:off x="11045486" y="4671657"/>
            <a:ext cx="1119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00FF"/>
                </a:solidFill>
                <a:latin typeface="Cambria" panose="02040503050406030204" pitchFamily="18" charset="0"/>
              </a:rPr>
              <a:t>favor market</a:t>
            </a:r>
            <a:endParaRPr lang="en-US" sz="1600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12A8F6AC-9D24-FACE-6D16-96E7EF7BEE6E}"/>
              </a:ext>
            </a:extLst>
          </p:cNvPr>
          <p:cNvSpPr txBox="1"/>
          <p:nvPr/>
        </p:nvSpPr>
        <p:spPr>
          <a:xfrm>
            <a:off x="11048946" y="3127878"/>
            <a:ext cx="1110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00FF"/>
                </a:solidFill>
                <a:latin typeface="Cambria" panose="02040503050406030204" pitchFamily="18" charset="0"/>
              </a:rPr>
              <a:t>favor organize</a:t>
            </a:r>
            <a:endParaRPr lang="en-US" sz="1600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8" name="직사각형 9">
            <a:extLst>
              <a:ext uri="{FF2B5EF4-FFF2-40B4-BE49-F238E27FC236}">
                <a16:creationId xmlns:a16="http://schemas.microsoft.com/office/drawing/2014/main" id="{4D8ADD3B-E629-E7C3-58EB-E7A1B4FEAACB}"/>
              </a:ext>
            </a:extLst>
          </p:cNvPr>
          <p:cNvSpPr/>
          <p:nvPr/>
        </p:nvSpPr>
        <p:spPr>
          <a:xfrm>
            <a:off x="10238734" y="3000042"/>
            <a:ext cx="629988" cy="760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직선 화살표 연결선 3">
            <a:extLst>
              <a:ext uri="{FF2B5EF4-FFF2-40B4-BE49-F238E27FC236}">
                <a16:creationId xmlns:a16="http://schemas.microsoft.com/office/drawing/2014/main" id="{6497992B-F355-6744-40D4-E64FC4D4BFD4}"/>
              </a:ext>
            </a:extLst>
          </p:cNvPr>
          <p:cNvCxnSpPr>
            <a:endCxn id="7" idx="1"/>
          </p:cNvCxnSpPr>
          <p:nvPr/>
        </p:nvCxnSpPr>
        <p:spPr>
          <a:xfrm>
            <a:off x="10868722" y="3420265"/>
            <a:ext cx="180224" cy="1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직선 화살표 연결선 3">
            <a:extLst>
              <a:ext uri="{FF2B5EF4-FFF2-40B4-BE49-F238E27FC236}">
                <a16:creationId xmlns:a16="http://schemas.microsoft.com/office/drawing/2014/main" id="{8C062C61-EE61-8668-66FB-C9B4299750D6}"/>
              </a:ext>
            </a:extLst>
          </p:cNvPr>
          <p:cNvCxnSpPr/>
          <p:nvPr/>
        </p:nvCxnSpPr>
        <p:spPr>
          <a:xfrm>
            <a:off x="10875649" y="4334445"/>
            <a:ext cx="180224" cy="1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직선 화살표 연결선 3">
            <a:extLst>
              <a:ext uri="{FF2B5EF4-FFF2-40B4-BE49-F238E27FC236}">
                <a16:creationId xmlns:a16="http://schemas.microsoft.com/office/drawing/2014/main" id="{CEB2EFE3-66E5-4089-2BC6-4A9E6FAD612B}"/>
              </a:ext>
            </a:extLst>
          </p:cNvPr>
          <p:cNvCxnSpPr/>
          <p:nvPr/>
        </p:nvCxnSpPr>
        <p:spPr>
          <a:xfrm>
            <a:off x="10882576" y="4931687"/>
            <a:ext cx="180224" cy="1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897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2640" y="95858"/>
            <a:ext cx="11995688" cy="6661149"/>
          </a:xfrm>
          <a:prstGeom prst="rect">
            <a:avLst/>
          </a:prstGeom>
          <a:noFill/>
          <a:ln w="63500" cmpd="thickThin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349153" y="1402564"/>
            <a:ext cx="804793" cy="798631"/>
            <a:chOff x="4985288" y="1224585"/>
            <a:chExt cx="2546888" cy="2527388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243719" y="1509982"/>
            <a:ext cx="103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prstClr val="white"/>
                </a:solidFill>
                <a:latin typeface="宋体" panose="02010600030101010101" pitchFamily="2" charset="-122"/>
              </a:rPr>
              <a:t>04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851801" y="5499679"/>
            <a:ext cx="1975492" cy="49074"/>
            <a:chOff x="5108253" y="1177442"/>
            <a:chExt cx="1975492" cy="49074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753278" y="2552981"/>
            <a:ext cx="2016626" cy="278698"/>
            <a:chOff x="7150100" y="4803775"/>
            <a:chExt cx="2317750" cy="668338"/>
          </a:xfrm>
        </p:grpSpPr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8074025" y="4803775"/>
              <a:ext cx="466725" cy="533400"/>
            </a:xfrm>
            <a:custGeom>
              <a:avLst/>
              <a:gdLst>
                <a:gd name="T0" fmla="*/ 60 w 124"/>
                <a:gd name="T1" fmla="*/ 95 h 140"/>
                <a:gd name="T2" fmla="*/ 41 w 124"/>
                <a:gd name="T3" fmla="*/ 42 h 140"/>
                <a:gd name="T4" fmla="*/ 84 w 124"/>
                <a:gd name="T5" fmla="*/ 42 h 140"/>
                <a:gd name="T6" fmla="*/ 65 w 124"/>
                <a:gd name="T7" fmla="*/ 95 h 140"/>
                <a:gd name="T8" fmla="*/ 124 w 124"/>
                <a:gd name="T9" fmla="*/ 140 h 140"/>
                <a:gd name="T10" fmla="*/ 62 w 124"/>
                <a:gd name="T11" fmla="*/ 98 h 140"/>
                <a:gd name="T12" fmla="*/ 0 w 124"/>
                <a:gd name="T13" fmla="*/ 140 h 140"/>
                <a:gd name="T14" fmla="*/ 60 w 124"/>
                <a:gd name="T15" fmla="*/ 9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40">
                  <a:moveTo>
                    <a:pt x="60" y="95"/>
                  </a:moveTo>
                  <a:cubicBezTo>
                    <a:pt x="49" y="80"/>
                    <a:pt x="40" y="61"/>
                    <a:pt x="41" y="42"/>
                  </a:cubicBezTo>
                  <a:cubicBezTo>
                    <a:pt x="44" y="0"/>
                    <a:pt x="81" y="0"/>
                    <a:pt x="84" y="42"/>
                  </a:cubicBezTo>
                  <a:cubicBezTo>
                    <a:pt x="85" y="61"/>
                    <a:pt x="76" y="80"/>
                    <a:pt x="65" y="95"/>
                  </a:cubicBezTo>
                  <a:cubicBezTo>
                    <a:pt x="80" y="114"/>
                    <a:pt x="100" y="135"/>
                    <a:pt x="124" y="140"/>
                  </a:cubicBezTo>
                  <a:cubicBezTo>
                    <a:pt x="102" y="139"/>
                    <a:pt x="77" y="117"/>
                    <a:pt x="62" y="98"/>
                  </a:cubicBezTo>
                  <a:cubicBezTo>
                    <a:pt x="48" y="117"/>
                    <a:pt x="23" y="139"/>
                    <a:pt x="0" y="140"/>
                  </a:cubicBezTo>
                  <a:cubicBezTo>
                    <a:pt x="24" y="135"/>
                    <a:pt x="45" y="114"/>
                    <a:pt x="60" y="95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8702675" y="5368925"/>
              <a:ext cx="765175" cy="22225"/>
            </a:xfrm>
            <a:custGeom>
              <a:avLst/>
              <a:gdLst>
                <a:gd name="T0" fmla="*/ 101 w 203"/>
                <a:gd name="T1" fmla="*/ 6 h 6"/>
                <a:gd name="T2" fmla="*/ 0 w 203"/>
                <a:gd name="T3" fmla="*/ 3 h 6"/>
                <a:gd name="T4" fmla="*/ 101 w 203"/>
                <a:gd name="T5" fmla="*/ 0 h 6"/>
                <a:gd name="T6" fmla="*/ 203 w 203"/>
                <a:gd name="T7" fmla="*/ 4 h 6"/>
                <a:gd name="T8" fmla="*/ 101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1" y="6"/>
                  </a:moveTo>
                  <a:cubicBezTo>
                    <a:pt x="68" y="6"/>
                    <a:pt x="34" y="6"/>
                    <a:pt x="0" y="3"/>
                  </a:cubicBezTo>
                  <a:cubicBezTo>
                    <a:pt x="35" y="0"/>
                    <a:pt x="68" y="0"/>
                    <a:pt x="101" y="0"/>
                  </a:cubicBezTo>
                  <a:cubicBezTo>
                    <a:pt x="134" y="0"/>
                    <a:pt x="168" y="1"/>
                    <a:pt x="203" y="4"/>
                  </a:cubicBezTo>
                  <a:cubicBezTo>
                    <a:pt x="166" y="6"/>
                    <a:pt x="101" y="6"/>
                    <a:pt x="101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7150100" y="5368925"/>
              <a:ext cx="765175" cy="22225"/>
            </a:xfrm>
            <a:custGeom>
              <a:avLst/>
              <a:gdLst>
                <a:gd name="T0" fmla="*/ 102 w 203"/>
                <a:gd name="T1" fmla="*/ 6 h 6"/>
                <a:gd name="T2" fmla="*/ 203 w 203"/>
                <a:gd name="T3" fmla="*/ 3 h 6"/>
                <a:gd name="T4" fmla="*/ 102 w 203"/>
                <a:gd name="T5" fmla="*/ 0 h 6"/>
                <a:gd name="T6" fmla="*/ 0 w 203"/>
                <a:gd name="T7" fmla="*/ 4 h 6"/>
                <a:gd name="T8" fmla="*/ 102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2" y="6"/>
                  </a:moveTo>
                  <a:cubicBezTo>
                    <a:pt x="135" y="6"/>
                    <a:pt x="169" y="6"/>
                    <a:pt x="203" y="3"/>
                  </a:cubicBezTo>
                  <a:cubicBezTo>
                    <a:pt x="168" y="0"/>
                    <a:pt x="135" y="0"/>
                    <a:pt x="102" y="0"/>
                  </a:cubicBezTo>
                  <a:cubicBezTo>
                    <a:pt x="68" y="0"/>
                    <a:pt x="35" y="1"/>
                    <a:pt x="0" y="4"/>
                  </a:cubicBezTo>
                  <a:cubicBezTo>
                    <a:pt x="36" y="6"/>
                    <a:pt x="102" y="6"/>
                    <a:pt x="102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7862888" y="5092700"/>
              <a:ext cx="893763" cy="379413"/>
            </a:xfrm>
            <a:custGeom>
              <a:avLst/>
              <a:gdLst>
                <a:gd name="T0" fmla="*/ 118 w 237"/>
                <a:gd name="T1" fmla="*/ 61 h 99"/>
                <a:gd name="T2" fmla="*/ 160 w 237"/>
                <a:gd name="T3" fmla="*/ 86 h 99"/>
                <a:gd name="T4" fmla="*/ 226 w 237"/>
                <a:gd name="T5" fmla="*/ 28 h 99"/>
                <a:gd name="T6" fmla="*/ 178 w 237"/>
                <a:gd name="T7" fmla="*/ 10 h 99"/>
                <a:gd name="T8" fmla="*/ 184 w 237"/>
                <a:gd name="T9" fmla="*/ 64 h 99"/>
                <a:gd name="T10" fmla="*/ 213 w 237"/>
                <a:gd name="T11" fmla="*/ 52 h 99"/>
                <a:gd name="T12" fmla="*/ 199 w 237"/>
                <a:gd name="T13" fmla="*/ 29 h 99"/>
                <a:gd name="T14" fmla="*/ 183 w 237"/>
                <a:gd name="T15" fmla="*/ 44 h 99"/>
                <a:gd name="T16" fmla="*/ 193 w 237"/>
                <a:gd name="T17" fmla="*/ 32 h 99"/>
                <a:gd name="T18" fmla="*/ 210 w 237"/>
                <a:gd name="T19" fmla="*/ 51 h 99"/>
                <a:gd name="T20" fmla="*/ 185 w 237"/>
                <a:gd name="T21" fmla="*/ 61 h 99"/>
                <a:gd name="T22" fmla="*/ 180 w 237"/>
                <a:gd name="T23" fmla="*/ 13 h 99"/>
                <a:gd name="T24" fmla="*/ 224 w 237"/>
                <a:gd name="T25" fmla="*/ 33 h 99"/>
                <a:gd name="T26" fmla="*/ 162 w 237"/>
                <a:gd name="T27" fmla="*/ 84 h 99"/>
                <a:gd name="T28" fmla="*/ 119 w 237"/>
                <a:gd name="T29" fmla="*/ 54 h 99"/>
                <a:gd name="T30" fmla="*/ 74 w 237"/>
                <a:gd name="T31" fmla="*/ 84 h 99"/>
                <a:gd name="T32" fmla="*/ 13 w 237"/>
                <a:gd name="T33" fmla="*/ 33 h 99"/>
                <a:gd name="T34" fmla="*/ 57 w 237"/>
                <a:gd name="T35" fmla="*/ 13 h 99"/>
                <a:gd name="T36" fmla="*/ 52 w 237"/>
                <a:gd name="T37" fmla="*/ 61 h 99"/>
                <a:gd name="T38" fmla="*/ 27 w 237"/>
                <a:gd name="T39" fmla="*/ 51 h 99"/>
                <a:gd name="T40" fmla="*/ 44 w 237"/>
                <a:gd name="T41" fmla="*/ 32 h 99"/>
                <a:gd name="T42" fmla="*/ 54 w 237"/>
                <a:gd name="T43" fmla="*/ 44 h 99"/>
                <a:gd name="T44" fmla="*/ 37 w 237"/>
                <a:gd name="T45" fmla="*/ 29 h 99"/>
                <a:gd name="T46" fmla="*/ 24 w 237"/>
                <a:gd name="T47" fmla="*/ 52 h 99"/>
                <a:gd name="T48" fmla="*/ 53 w 237"/>
                <a:gd name="T49" fmla="*/ 64 h 99"/>
                <a:gd name="T50" fmla="*/ 59 w 237"/>
                <a:gd name="T51" fmla="*/ 10 h 99"/>
                <a:gd name="T52" fmla="*/ 11 w 237"/>
                <a:gd name="T53" fmla="*/ 28 h 99"/>
                <a:gd name="T54" fmla="*/ 76 w 237"/>
                <a:gd name="T55" fmla="*/ 86 h 99"/>
                <a:gd name="T56" fmla="*/ 118 w 237"/>
                <a:gd name="T57" fmla="*/ 6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7" h="99">
                  <a:moveTo>
                    <a:pt x="118" y="61"/>
                  </a:moveTo>
                  <a:cubicBezTo>
                    <a:pt x="129" y="73"/>
                    <a:pt x="144" y="82"/>
                    <a:pt x="160" y="86"/>
                  </a:cubicBezTo>
                  <a:cubicBezTo>
                    <a:pt x="216" y="99"/>
                    <a:pt x="237" y="56"/>
                    <a:pt x="226" y="28"/>
                  </a:cubicBezTo>
                  <a:cubicBezTo>
                    <a:pt x="219" y="8"/>
                    <a:pt x="196" y="0"/>
                    <a:pt x="178" y="10"/>
                  </a:cubicBezTo>
                  <a:cubicBezTo>
                    <a:pt x="157" y="22"/>
                    <a:pt x="160" y="56"/>
                    <a:pt x="184" y="64"/>
                  </a:cubicBezTo>
                  <a:cubicBezTo>
                    <a:pt x="194" y="68"/>
                    <a:pt x="208" y="65"/>
                    <a:pt x="213" y="52"/>
                  </a:cubicBezTo>
                  <a:cubicBezTo>
                    <a:pt x="216" y="42"/>
                    <a:pt x="209" y="31"/>
                    <a:pt x="199" y="29"/>
                  </a:cubicBezTo>
                  <a:cubicBezTo>
                    <a:pt x="190" y="27"/>
                    <a:pt x="181" y="34"/>
                    <a:pt x="183" y="44"/>
                  </a:cubicBezTo>
                  <a:cubicBezTo>
                    <a:pt x="183" y="41"/>
                    <a:pt x="185" y="33"/>
                    <a:pt x="193" y="32"/>
                  </a:cubicBezTo>
                  <a:cubicBezTo>
                    <a:pt x="204" y="30"/>
                    <a:pt x="213" y="42"/>
                    <a:pt x="210" y="51"/>
                  </a:cubicBezTo>
                  <a:cubicBezTo>
                    <a:pt x="207" y="63"/>
                    <a:pt x="194" y="64"/>
                    <a:pt x="185" y="61"/>
                  </a:cubicBezTo>
                  <a:cubicBezTo>
                    <a:pt x="164" y="53"/>
                    <a:pt x="161" y="24"/>
                    <a:pt x="180" y="13"/>
                  </a:cubicBezTo>
                  <a:cubicBezTo>
                    <a:pt x="197" y="3"/>
                    <a:pt x="219" y="13"/>
                    <a:pt x="224" y="33"/>
                  </a:cubicBezTo>
                  <a:cubicBezTo>
                    <a:pt x="231" y="59"/>
                    <a:pt x="212" y="96"/>
                    <a:pt x="162" y="84"/>
                  </a:cubicBezTo>
                  <a:cubicBezTo>
                    <a:pt x="146" y="80"/>
                    <a:pt x="127" y="69"/>
                    <a:pt x="119" y="54"/>
                  </a:cubicBezTo>
                  <a:cubicBezTo>
                    <a:pt x="109" y="69"/>
                    <a:pt x="92" y="80"/>
                    <a:pt x="74" y="84"/>
                  </a:cubicBezTo>
                  <a:cubicBezTo>
                    <a:pt x="25" y="96"/>
                    <a:pt x="6" y="59"/>
                    <a:pt x="13" y="33"/>
                  </a:cubicBezTo>
                  <a:cubicBezTo>
                    <a:pt x="18" y="13"/>
                    <a:pt x="40" y="3"/>
                    <a:pt x="57" y="13"/>
                  </a:cubicBezTo>
                  <a:cubicBezTo>
                    <a:pt x="75" y="24"/>
                    <a:pt x="73" y="53"/>
                    <a:pt x="52" y="61"/>
                  </a:cubicBezTo>
                  <a:cubicBezTo>
                    <a:pt x="43" y="64"/>
                    <a:pt x="30" y="63"/>
                    <a:pt x="27" y="51"/>
                  </a:cubicBezTo>
                  <a:cubicBezTo>
                    <a:pt x="24" y="42"/>
                    <a:pt x="33" y="30"/>
                    <a:pt x="44" y="32"/>
                  </a:cubicBezTo>
                  <a:cubicBezTo>
                    <a:pt x="52" y="33"/>
                    <a:pt x="54" y="41"/>
                    <a:pt x="54" y="44"/>
                  </a:cubicBezTo>
                  <a:cubicBezTo>
                    <a:pt x="56" y="34"/>
                    <a:pt x="47" y="27"/>
                    <a:pt x="37" y="29"/>
                  </a:cubicBezTo>
                  <a:cubicBezTo>
                    <a:pt x="28" y="31"/>
                    <a:pt x="21" y="42"/>
                    <a:pt x="24" y="52"/>
                  </a:cubicBezTo>
                  <a:cubicBezTo>
                    <a:pt x="29" y="65"/>
                    <a:pt x="43" y="68"/>
                    <a:pt x="53" y="64"/>
                  </a:cubicBezTo>
                  <a:cubicBezTo>
                    <a:pt x="77" y="56"/>
                    <a:pt x="80" y="22"/>
                    <a:pt x="59" y="10"/>
                  </a:cubicBezTo>
                  <a:cubicBezTo>
                    <a:pt x="41" y="0"/>
                    <a:pt x="18" y="8"/>
                    <a:pt x="11" y="28"/>
                  </a:cubicBezTo>
                  <a:cubicBezTo>
                    <a:pt x="0" y="56"/>
                    <a:pt x="21" y="99"/>
                    <a:pt x="76" y="86"/>
                  </a:cubicBezTo>
                  <a:cubicBezTo>
                    <a:pt x="92" y="82"/>
                    <a:pt x="108" y="73"/>
                    <a:pt x="118" y="61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490888" y="3000042"/>
            <a:ext cx="24544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latin typeface="Cambria" panose="02040503050406030204" pitchFamily="18" charset="0"/>
              </a:rPr>
              <a:t>4. Evidence on the Structure and Costs of Organization in Shipbuilding</a:t>
            </a:r>
          </a:p>
        </p:txBody>
      </p:sp>
      <p:sp>
        <p:nvSpPr>
          <p:cNvPr id="37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048340E-56AC-404E-88C3-AE83BE1AE080}" type="slidenum">
              <a:rPr lang="en-US" smtClean="0"/>
              <a:t>9</a:t>
            </a:fld>
            <a:endParaRPr lang="en-US"/>
          </a:p>
        </p:txBody>
      </p:sp>
      <p:cxnSp>
        <p:nvCxnSpPr>
          <p:cNvPr id="35" name="直接连接符 13"/>
          <p:cNvCxnSpPr/>
          <p:nvPr/>
        </p:nvCxnSpPr>
        <p:spPr>
          <a:xfrm>
            <a:off x="3414792" y="879060"/>
            <a:ext cx="1" cy="509987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3431972" y="1379363"/>
            <a:ext cx="86249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0000FF"/>
                </a:solidFill>
                <a:latin typeface="Cambria" panose="02040503050406030204" pitchFamily="18" charset="0"/>
              </a:rPr>
              <a:t>Survey</a:t>
            </a:r>
            <a:r>
              <a:rPr lang="en-US" altLang="zh-TW" sz="2400" dirty="0">
                <a:latin typeface="Cambria" panose="02040503050406030204" pitchFamily="18" charset="0"/>
              </a:rPr>
              <a:t> : sample of tasks and components from the make-or-buy program of a large, naval shipbuilder</a:t>
            </a:r>
          </a:p>
        </p:txBody>
      </p:sp>
      <p:sp>
        <p:nvSpPr>
          <p:cNvPr id="34" name="文本框 36"/>
          <p:cNvSpPr txBox="1"/>
          <p:nvPr/>
        </p:nvSpPr>
        <p:spPr>
          <a:xfrm>
            <a:off x="6532726" y="716316"/>
            <a:ext cx="2935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Cambria" panose="02040503050406030204" pitchFamily="18" charset="0"/>
              </a:rPr>
              <a:t>(1) Data</a:t>
            </a:r>
          </a:p>
        </p:txBody>
      </p:sp>
      <p:sp>
        <p:nvSpPr>
          <p:cNvPr id="38" name="Freeform 5"/>
          <p:cNvSpPr>
            <a:spLocks noEditPoints="1"/>
          </p:cNvSpPr>
          <p:nvPr/>
        </p:nvSpPr>
        <p:spPr bwMode="auto">
          <a:xfrm>
            <a:off x="5672353" y="309282"/>
            <a:ext cx="3306463" cy="385269"/>
          </a:xfrm>
          <a:custGeom>
            <a:avLst/>
            <a:gdLst>
              <a:gd name="T0" fmla="*/ 826 w 1255"/>
              <a:gd name="T1" fmla="*/ 94 h 234"/>
              <a:gd name="T2" fmla="*/ 1051 w 1255"/>
              <a:gd name="T3" fmla="*/ 107 h 234"/>
              <a:gd name="T4" fmla="*/ 1093 w 1255"/>
              <a:gd name="T5" fmla="*/ 107 h 234"/>
              <a:gd name="T6" fmla="*/ 1151 w 1255"/>
              <a:gd name="T7" fmla="*/ 87 h 234"/>
              <a:gd name="T8" fmla="*/ 1225 w 1255"/>
              <a:gd name="T9" fmla="*/ 118 h 234"/>
              <a:gd name="T10" fmla="*/ 1206 w 1255"/>
              <a:gd name="T11" fmla="*/ 139 h 234"/>
              <a:gd name="T12" fmla="*/ 1185 w 1255"/>
              <a:gd name="T13" fmla="*/ 102 h 234"/>
              <a:gd name="T14" fmla="*/ 1171 w 1255"/>
              <a:gd name="T15" fmla="*/ 112 h 234"/>
              <a:gd name="T16" fmla="*/ 1137 w 1255"/>
              <a:gd name="T17" fmla="*/ 119 h 234"/>
              <a:gd name="T18" fmla="*/ 1109 w 1255"/>
              <a:gd name="T19" fmla="*/ 119 h 234"/>
              <a:gd name="T20" fmla="*/ 1062 w 1255"/>
              <a:gd name="T21" fmla="*/ 116 h 234"/>
              <a:gd name="T22" fmla="*/ 841 w 1255"/>
              <a:gd name="T23" fmla="*/ 112 h 234"/>
              <a:gd name="T24" fmla="*/ 782 w 1255"/>
              <a:gd name="T25" fmla="*/ 117 h 234"/>
              <a:gd name="T26" fmla="*/ 756 w 1255"/>
              <a:gd name="T27" fmla="*/ 111 h 234"/>
              <a:gd name="T28" fmla="*/ 737 w 1255"/>
              <a:gd name="T29" fmla="*/ 118 h 234"/>
              <a:gd name="T30" fmla="*/ 717 w 1255"/>
              <a:gd name="T31" fmla="*/ 157 h 234"/>
              <a:gd name="T32" fmla="*/ 762 w 1255"/>
              <a:gd name="T33" fmla="*/ 99 h 234"/>
              <a:gd name="T34" fmla="*/ 772 w 1255"/>
              <a:gd name="T35" fmla="*/ 97 h 234"/>
              <a:gd name="T36" fmla="*/ 104 w 1255"/>
              <a:gd name="T37" fmla="*/ 87 h 234"/>
              <a:gd name="T38" fmla="*/ 30 w 1255"/>
              <a:gd name="T39" fmla="*/ 118 h 234"/>
              <a:gd name="T40" fmla="*/ 49 w 1255"/>
              <a:gd name="T41" fmla="*/ 139 h 234"/>
              <a:gd name="T42" fmla="*/ 71 w 1255"/>
              <a:gd name="T43" fmla="*/ 102 h 234"/>
              <a:gd name="T44" fmla="*/ 85 w 1255"/>
              <a:gd name="T45" fmla="*/ 112 h 234"/>
              <a:gd name="T46" fmla="*/ 118 w 1255"/>
              <a:gd name="T47" fmla="*/ 119 h 234"/>
              <a:gd name="T48" fmla="*/ 147 w 1255"/>
              <a:gd name="T49" fmla="*/ 119 h 234"/>
              <a:gd name="T50" fmla="*/ 193 w 1255"/>
              <a:gd name="T51" fmla="*/ 116 h 234"/>
              <a:gd name="T52" fmla="*/ 414 w 1255"/>
              <a:gd name="T53" fmla="*/ 112 h 234"/>
              <a:gd name="T54" fmla="*/ 474 w 1255"/>
              <a:gd name="T55" fmla="*/ 117 h 234"/>
              <a:gd name="T56" fmla="*/ 499 w 1255"/>
              <a:gd name="T57" fmla="*/ 111 h 234"/>
              <a:gd name="T58" fmla="*/ 518 w 1255"/>
              <a:gd name="T59" fmla="*/ 118 h 234"/>
              <a:gd name="T60" fmla="*/ 538 w 1255"/>
              <a:gd name="T61" fmla="*/ 157 h 234"/>
              <a:gd name="T62" fmla="*/ 494 w 1255"/>
              <a:gd name="T63" fmla="*/ 99 h 234"/>
              <a:gd name="T64" fmla="*/ 483 w 1255"/>
              <a:gd name="T65" fmla="*/ 97 h 234"/>
              <a:gd name="T66" fmla="*/ 445 w 1255"/>
              <a:gd name="T67" fmla="*/ 107 h 234"/>
              <a:gd name="T68" fmla="*/ 223 w 1255"/>
              <a:gd name="T69" fmla="*/ 107 h 234"/>
              <a:gd name="T70" fmla="*/ 178 w 1255"/>
              <a:gd name="T71" fmla="*/ 98 h 234"/>
              <a:gd name="T72" fmla="*/ 138 w 1255"/>
              <a:gd name="T73" fmla="*/ 105 h 234"/>
              <a:gd name="T74" fmla="*/ 616 w 1255"/>
              <a:gd name="T75" fmla="*/ 218 h 234"/>
              <a:gd name="T76" fmla="*/ 634 w 1255"/>
              <a:gd name="T77" fmla="*/ 202 h 234"/>
              <a:gd name="T78" fmla="*/ 635 w 1255"/>
              <a:gd name="T79" fmla="*/ 23 h 234"/>
              <a:gd name="T80" fmla="*/ 586 w 1255"/>
              <a:gd name="T81" fmla="*/ 94 h 234"/>
              <a:gd name="T82" fmla="*/ 651 w 1255"/>
              <a:gd name="T83" fmla="*/ 117 h 234"/>
              <a:gd name="T84" fmla="*/ 697 w 1255"/>
              <a:gd name="T85" fmla="*/ 69 h 234"/>
              <a:gd name="T86" fmla="*/ 710 w 1255"/>
              <a:gd name="T87" fmla="*/ 63 h 234"/>
              <a:gd name="T88" fmla="*/ 628 w 1255"/>
              <a:gd name="T89" fmla="*/ 1 h 234"/>
              <a:gd name="T90" fmla="*/ 545 w 1255"/>
              <a:gd name="T91" fmla="*/ 63 h 234"/>
              <a:gd name="T92" fmla="*/ 559 w 1255"/>
              <a:gd name="T93" fmla="*/ 69 h 234"/>
              <a:gd name="T94" fmla="*/ 611 w 1255"/>
              <a:gd name="T95" fmla="*/ 73 h 234"/>
              <a:gd name="T96" fmla="*/ 628 w 1255"/>
              <a:gd name="T97" fmla="*/ 121 h 234"/>
              <a:gd name="T98" fmla="*/ 557 w 1255"/>
              <a:gd name="T99" fmla="*/ 121 h 234"/>
              <a:gd name="T100" fmla="*/ 579 w 1255"/>
              <a:gd name="T101" fmla="*/ 116 h 234"/>
              <a:gd name="T102" fmla="*/ 568 w 1255"/>
              <a:gd name="T103" fmla="*/ 139 h 234"/>
              <a:gd name="T104" fmla="*/ 570 w 1255"/>
              <a:gd name="T105" fmla="*/ 159 h 234"/>
              <a:gd name="T106" fmla="*/ 604 w 1255"/>
              <a:gd name="T107" fmla="*/ 187 h 234"/>
              <a:gd name="T108" fmla="*/ 557 w 1255"/>
              <a:gd name="T109" fmla="*/ 131 h 234"/>
              <a:gd name="T110" fmla="*/ 703 w 1255"/>
              <a:gd name="T111" fmla="*/ 103 h 234"/>
              <a:gd name="T112" fmla="*/ 675 w 1255"/>
              <a:gd name="T113" fmla="*/ 107 h 234"/>
              <a:gd name="T114" fmla="*/ 693 w 1255"/>
              <a:gd name="T115" fmla="*/ 145 h 234"/>
              <a:gd name="T116" fmla="*/ 677 w 1255"/>
              <a:gd name="T117" fmla="*/ 151 h 234"/>
              <a:gd name="T118" fmla="*/ 651 w 1255"/>
              <a:gd name="T119" fmla="*/ 175 h 234"/>
              <a:gd name="T120" fmla="*/ 686 w 1255"/>
              <a:gd name="T121" fmla="*/ 18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55" h="234">
                <a:moveTo>
                  <a:pt x="791" y="101"/>
                </a:moveTo>
                <a:cubicBezTo>
                  <a:pt x="793" y="103"/>
                  <a:pt x="794" y="105"/>
                  <a:pt x="795" y="107"/>
                </a:cubicBezTo>
                <a:cubicBezTo>
                  <a:pt x="810" y="107"/>
                  <a:pt x="810" y="107"/>
                  <a:pt x="810" y="107"/>
                </a:cubicBezTo>
                <a:cubicBezTo>
                  <a:pt x="810" y="107"/>
                  <a:pt x="810" y="106"/>
                  <a:pt x="811" y="105"/>
                </a:cubicBezTo>
                <a:cubicBezTo>
                  <a:pt x="812" y="99"/>
                  <a:pt x="819" y="94"/>
                  <a:pt x="826" y="94"/>
                </a:cubicBezTo>
                <a:cubicBezTo>
                  <a:pt x="833" y="94"/>
                  <a:pt x="839" y="99"/>
                  <a:pt x="841" y="105"/>
                </a:cubicBezTo>
                <a:cubicBezTo>
                  <a:pt x="841" y="106"/>
                  <a:pt x="841" y="107"/>
                  <a:pt x="841" y="107"/>
                </a:cubicBezTo>
                <a:cubicBezTo>
                  <a:pt x="1032" y="107"/>
                  <a:pt x="1032" y="107"/>
                  <a:pt x="1032" y="107"/>
                </a:cubicBezTo>
                <a:cubicBezTo>
                  <a:pt x="1033" y="103"/>
                  <a:pt x="1037" y="100"/>
                  <a:pt x="1042" y="100"/>
                </a:cubicBezTo>
                <a:cubicBezTo>
                  <a:pt x="1046" y="100"/>
                  <a:pt x="1050" y="103"/>
                  <a:pt x="1051" y="107"/>
                </a:cubicBezTo>
                <a:cubicBezTo>
                  <a:pt x="1052" y="107"/>
                  <a:pt x="1052" y="107"/>
                  <a:pt x="1052" y="107"/>
                </a:cubicBezTo>
                <a:cubicBezTo>
                  <a:pt x="1055" y="106"/>
                  <a:pt x="1059" y="104"/>
                  <a:pt x="1062" y="103"/>
                </a:cubicBezTo>
                <a:cubicBezTo>
                  <a:pt x="1067" y="100"/>
                  <a:pt x="1072" y="98"/>
                  <a:pt x="1078" y="98"/>
                </a:cubicBezTo>
                <a:cubicBezTo>
                  <a:pt x="1082" y="98"/>
                  <a:pt x="1086" y="99"/>
                  <a:pt x="1089" y="102"/>
                </a:cubicBezTo>
                <a:cubicBezTo>
                  <a:pt x="1091" y="103"/>
                  <a:pt x="1092" y="105"/>
                  <a:pt x="1093" y="107"/>
                </a:cubicBezTo>
                <a:cubicBezTo>
                  <a:pt x="1099" y="107"/>
                  <a:pt x="1099" y="107"/>
                  <a:pt x="1099" y="107"/>
                </a:cubicBezTo>
                <a:cubicBezTo>
                  <a:pt x="1100" y="103"/>
                  <a:pt x="1104" y="100"/>
                  <a:pt x="1109" y="100"/>
                </a:cubicBezTo>
                <a:cubicBezTo>
                  <a:pt x="1112" y="100"/>
                  <a:pt x="1116" y="102"/>
                  <a:pt x="1117" y="105"/>
                </a:cubicBezTo>
                <a:cubicBezTo>
                  <a:pt x="1121" y="101"/>
                  <a:pt x="1125" y="97"/>
                  <a:pt x="1129" y="94"/>
                </a:cubicBezTo>
                <a:cubicBezTo>
                  <a:pt x="1136" y="90"/>
                  <a:pt x="1143" y="87"/>
                  <a:pt x="1151" y="87"/>
                </a:cubicBezTo>
                <a:cubicBezTo>
                  <a:pt x="1169" y="87"/>
                  <a:pt x="1183" y="100"/>
                  <a:pt x="1199" y="106"/>
                </a:cubicBezTo>
                <a:cubicBezTo>
                  <a:pt x="1209" y="109"/>
                  <a:pt x="1219" y="110"/>
                  <a:pt x="1228" y="108"/>
                </a:cubicBezTo>
                <a:cubicBezTo>
                  <a:pt x="1238" y="107"/>
                  <a:pt x="1248" y="103"/>
                  <a:pt x="1255" y="96"/>
                </a:cubicBezTo>
                <a:cubicBezTo>
                  <a:pt x="1253" y="105"/>
                  <a:pt x="1247" y="113"/>
                  <a:pt x="1239" y="117"/>
                </a:cubicBezTo>
                <a:cubicBezTo>
                  <a:pt x="1234" y="118"/>
                  <a:pt x="1230" y="119"/>
                  <a:pt x="1225" y="118"/>
                </a:cubicBezTo>
                <a:cubicBezTo>
                  <a:pt x="1219" y="117"/>
                  <a:pt x="1214" y="114"/>
                  <a:pt x="1208" y="112"/>
                </a:cubicBezTo>
                <a:cubicBezTo>
                  <a:pt x="1208" y="112"/>
                  <a:pt x="1208" y="112"/>
                  <a:pt x="1208" y="112"/>
                </a:cubicBezTo>
                <a:cubicBezTo>
                  <a:pt x="1210" y="114"/>
                  <a:pt x="1212" y="117"/>
                  <a:pt x="1214" y="119"/>
                </a:cubicBezTo>
                <a:cubicBezTo>
                  <a:pt x="1216" y="122"/>
                  <a:pt x="1218" y="125"/>
                  <a:pt x="1218" y="128"/>
                </a:cubicBezTo>
                <a:cubicBezTo>
                  <a:pt x="1219" y="136"/>
                  <a:pt x="1212" y="141"/>
                  <a:pt x="1206" y="139"/>
                </a:cubicBezTo>
                <a:cubicBezTo>
                  <a:pt x="1203" y="138"/>
                  <a:pt x="1201" y="135"/>
                  <a:pt x="1200" y="133"/>
                </a:cubicBezTo>
                <a:cubicBezTo>
                  <a:pt x="1199" y="130"/>
                  <a:pt x="1198" y="126"/>
                  <a:pt x="1197" y="123"/>
                </a:cubicBezTo>
                <a:cubicBezTo>
                  <a:pt x="1196" y="120"/>
                  <a:pt x="1196" y="117"/>
                  <a:pt x="1194" y="114"/>
                </a:cubicBezTo>
                <a:cubicBezTo>
                  <a:pt x="1192" y="109"/>
                  <a:pt x="1189" y="105"/>
                  <a:pt x="1185" y="102"/>
                </a:cubicBezTo>
                <a:cubicBezTo>
                  <a:pt x="1185" y="102"/>
                  <a:pt x="1185" y="102"/>
                  <a:pt x="1185" y="102"/>
                </a:cubicBezTo>
                <a:cubicBezTo>
                  <a:pt x="1186" y="105"/>
                  <a:pt x="1187" y="107"/>
                  <a:pt x="1187" y="110"/>
                </a:cubicBezTo>
                <a:cubicBezTo>
                  <a:pt x="1188" y="113"/>
                  <a:pt x="1188" y="116"/>
                  <a:pt x="1187" y="119"/>
                </a:cubicBezTo>
                <a:cubicBezTo>
                  <a:pt x="1187" y="122"/>
                  <a:pt x="1185" y="124"/>
                  <a:pt x="1183" y="125"/>
                </a:cubicBezTo>
                <a:cubicBezTo>
                  <a:pt x="1180" y="126"/>
                  <a:pt x="1176" y="124"/>
                  <a:pt x="1174" y="122"/>
                </a:cubicBezTo>
                <a:cubicBezTo>
                  <a:pt x="1171" y="120"/>
                  <a:pt x="1171" y="116"/>
                  <a:pt x="1171" y="112"/>
                </a:cubicBezTo>
                <a:cubicBezTo>
                  <a:pt x="1170" y="108"/>
                  <a:pt x="1170" y="104"/>
                  <a:pt x="1169" y="101"/>
                </a:cubicBezTo>
                <a:cubicBezTo>
                  <a:pt x="1165" y="92"/>
                  <a:pt x="1152" y="91"/>
                  <a:pt x="1144" y="94"/>
                </a:cubicBezTo>
                <a:cubicBezTo>
                  <a:pt x="1144" y="95"/>
                  <a:pt x="1144" y="95"/>
                  <a:pt x="1144" y="95"/>
                </a:cubicBezTo>
                <a:cubicBezTo>
                  <a:pt x="1150" y="97"/>
                  <a:pt x="1157" y="102"/>
                  <a:pt x="1159" y="108"/>
                </a:cubicBezTo>
                <a:cubicBezTo>
                  <a:pt x="1163" y="121"/>
                  <a:pt x="1151" y="129"/>
                  <a:pt x="1137" y="119"/>
                </a:cubicBezTo>
                <a:cubicBezTo>
                  <a:pt x="1134" y="117"/>
                  <a:pt x="1130" y="115"/>
                  <a:pt x="1127" y="113"/>
                </a:cubicBezTo>
                <a:cubicBezTo>
                  <a:pt x="1125" y="112"/>
                  <a:pt x="1122" y="111"/>
                  <a:pt x="1119" y="111"/>
                </a:cubicBezTo>
                <a:cubicBezTo>
                  <a:pt x="1119" y="111"/>
                  <a:pt x="1119" y="110"/>
                  <a:pt x="1118" y="111"/>
                </a:cubicBezTo>
                <a:cubicBezTo>
                  <a:pt x="1118" y="112"/>
                  <a:pt x="1118" y="112"/>
                  <a:pt x="1118" y="112"/>
                </a:cubicBezTo>
                <a:cubicBezTo>
                  <a:pt x="1117" y="116"/>
                  <a:pt x="1113" y="119"/>
                  <a:pt x="1109" y="119"/>
                </a:cubicBezTo>
                <a:cubicBezTo>
                  <a:pt x="1104" y="119"/>
                  <a:pt x="1100" y="116"/>
                  <a:pt x="1099" y="112"/>
                </a:cubicBezTo>
                <a:cubicBezTo>
                  <a:pt x="1093" y="112"/>
                  <a:pt x="1093" y="112"/>
                  <a:pt x="1093" y="112"/>
                </a:cubicBezTo>
                <a:cubicBezTo>
                  <a:pt x="1092" y="114"/>
                  <a:pt x="1091" y="116"/>
                  <a:pt x="1089" y="117"/>
                </a:cubicBezTo>
                <a:cubicBezTo>
                  <a:pt x="1086" y="120"/>
                  <a:pt x="1082" y="121"/>
                  <a:pt x="1078" y="121"/>
                </a:cubicBezTo>
                <a:cubicBezTo>
                  <a:pt x="1072" y="121"/>
                  <a:pt x="1067" y="118"/>
                  <a:pt x="1062" y="116"/>
                </a:cubicBezTo>
                <a:cubicBezTo>
                  <a:pt x="1059" y="115"/>
                  <a:pt x="1055" y="113"/>
                  <a:pt x="1052" y="112"/>
                </a:cubicBezTo>
                <a:cubicBezTo>
                  <a:pt x="1051" y="112"/>
                  <a:pt x="1051" y="112"/>
                  <a:pt x="1051" y="112"/>
                </a:cubicBezTo>
                <a:cubicBezTo>
                  <a:pt x="1050" y="116"/>
                  <a:pt x="1046" y="119"/>
                  <a:pt x="1042" y="119"/>
                </a:cubicBezTo>
                <a:cubicBezTo>
                  <a:pt x="1037" y="119"/>
                  <a:pt x="1033" y="116"/>
                  <a:pt x="1032" y="112"/>
                </a:cubicBezTo>
                <a:cubicBezTo>
                  <a:pt x="841" y="112"/>
                  <a:pt x="841" y="112"/>
                  <a:pt x="841" y="112"/>
                </a:cubicBezTo>
                <a:cubicBezTo>
                  <a:pt x="840" y="119"/>
                  <a:pt x="834" y="125"/>
                  <a:pt x="826" y="125"/>
                </a:cubicBezTo>
                <a:cubicBezTo>
                  <a:pt x="818" y="125"/>
                  <a:pt x="811" y="119"/>
                  <a:pt x="810" y="112"/>
                </a:cubicBezTo>
                <a:cubicBezTo>
                  <a:pt x="795" y="112"/>
                  <a:pt x="795" y="112"/>
                  <a:pt x="795" y="112"/>
                </a:cubicBezTo>
                <a:cubicBezTo>
                  <a:pt x="794" y="114"/>
                  <a:pt x="792" y="116"/>
                  <a:pt x="790" y="117"/>
                </a:cubicBezTo>
                <a:cubicBezTo>
                  <a:pt x="787" y="119"/>
                  <a:pt x="784" y="118"/>
                  <a:pt x="782" y="117"/>
                </a:cubicBezTo>
                <a:cubicBezTo>
                  <a:pt x="778" y="116"/>
                  <a:pt x="775" y="115"/>
                  <a:pt x="773" y="113"/>
                </a:cubicBezTo>
                <a:cubicBezTo>
                  <a:pt x="770" y="111"/>
                  <a:pt x="767" y="110"/>
                  <a:pt x="764" y="108"/>
                </a:cubicBezTo>
                <a:cubicBezTo>
                  <a:pt x="759" y="107"/>
                  <a:pt x="754" y="107"/>
                  <a:pt x="749" y="107"/>
                </a:cubicBezTo>
                <a:cubicBezTo>
                  <a:pt x="749" y="108"/>
                  <a:pt x="749" y="108"/>
                  <a:pt x="749" y="108"/>
                </a:cubicBezTo>
                <a:cubicBezTo>
                  <a:pt x="752" y="108"/>
                  <a:pt x="754" y="110"/>
                  <a:pt x="756" y="111"/>
                </a:cubicBezTo>
                <a:cubicBezTo>
                  <a:pt x="759" y="113"/>
                  <a:pt x="761" y="115"/>
                  <a:pt x="763" y="117"/>
                </a:cubicBezTo>
                <a:cubicBezTo>
                  <a:pt x="764" y="119"/>
                  <a:pt x="766" y="122"/>
                  <a:pt x="764" y="125"/>
                </a:cubicBezTo>
                <a:cubicBezTo>
                  <a:pt x="763" y="127"/>
                  <a:pt x="759" y="129"/>
                  <a:pt x="756" y="129"/>
                </a:cubicBezTo>
                <a:cubicBezTo>
                  <a:pt x="752" y="129"/>
                  <a:pt x="749" y="127"/>
                  <a:pt x="747" y="125"/>
                </a:cubicBezTo>
                <a:cubicBezTo>
                  <a:pt x="744" y="122"/>
                  <a:pt x="741" y="119"/>
                  <a:pt x="737" y="118"/>
                </a:cubicBezTo>
                <a:cubicBezTo>
                  <a:pt x="728" y="115"/>
                  <a:pt x="719" y="124"/>
                  <a:pt x="715" y="132"/>
                </a:cubicBezTo>
                <a:cubicBezTo>
                  <a:pt x="715" y="132"/>
                  <a:pt x="715" y="132"/>
                  <a:pt x="715" y="132"/>
                </a:cubicBezTo>
                <a:cubicBezTo>
                  <a:pt x="721" y="129"/>
                  <a:pt x="730" y="127"/>
                  <a:pt x="736" y="130"/>
                </a:cubicBezTo>
                <a:cubicBezTo>
                  <a:pt x="748" y="136"/>
                  <a:pt x="745" y="151"/>
                  <a:pt x="729" y="154"/>
                </a:cubicBezTo>
                <a:cubicBezTo>
                  <a:pt x="725" y="155"/>
                  <a:pt x="721" y="156"/>
                  <a:pt x="717" y="157"/>
                </a:cubicBezTo>
                <a:cubicBezTo>
                  <a:pt x="715" y="158"/>
                  <a:pt x="712" y="159"/>
                  <a:pt x="710" y="161"/>
                </a:cubicBezTo>
                <a:cubicBezTo>
                  <a:pt x="709" y="162"/>
                  <a:pt x="707" y="164"/>
                  <a:pt x="707" y="166"/>
                </a:cubicBezTo>
                <a:cubicBezTo>
                  <a:pt x="705" y="158"/>
                  <a:pt x="704" y="150"/>
                  <a:pt x="705" y="143"/>
                </a:cubicBezTo>
                <a:cubicBezTo>
                  <a:pt x="706" y="135"/>
                  <a:pt x="710" y="127"/>
                  <a:pt x="715" y="121"/>
                </a:cubicBezTo>
                <a:cubicBezTo>
                  <a:pt x="727" y="108"/>
                  <a:pt x="746" y="107"/>
                  <a:pt x="762" y="99"/>
                </a:cubicBezTo>
                <a:cubicBezTo>
                  <a:pt x="770" y="95"/>
                  <a:pt x="778" y="88"/>
                  <a:pt x="783" y="80"/>
                </a:cubicBezTo>
                <a:cubicBezTo>
                  <a:pt x="789" y="72"/>
                  <a:pt x="793" y="62"/>
                  <a:pt x="793" y="52"/>
                </a:cubicBezTo>
                <a:cubicBezTo>
                  <a:pt x="798" y="60"/>
                  <a:pt x="800" y="70"/>
                  <a:pt x="796" y="78"/>
                </a:cubicBezTo>
                <a:cubicBezTo>
                  <a:pt x="795" y="83"/>
                  <a:pt x="792" y="86"/>
                  <a:pt x="788" y="89"/>
                </a:cubicBezTo>
                <a:cubicBezTo>
                  <a:pt x="783" y="93"/>
                  <a:pt x="778" y="95"/>
                  <a:pt x="772" y="97"/>
                </a:cubicBezTo>
                <a:cubicBezTo>
                  <a:pt x="772" y="97"/>
                  <a:pt x="772" y="97"/>
                  <a:pt x="772" y="97"/>
                </a:cubicBezTo>
                <a:cubicBezTo>
                  <a:pt x="775" y="97"/>
                  <a:pt x="778" y="97"/>
                  <a:pt x="782" y="98"/>
                </a:cubicBezTo>
                <a:cubicBezTo>
                  <a:pt x="785" y="98"/>
                  <a:pt x="788" y="99"/>
                  <a:pt x="791" y="101"/>
                </a:cubicBezTo>
                <a:close/>
                <a:moveTo>
                  <a:pt x="126" y="94"/>
                </a:moveTo>
                <a:cubicBezTo>
                  <a:pt x="120" y="90"/>
                  <a:pt x="112" y="87"/>
                  <a:pt x="104" y="87"/>
                </a:cubicBezTo>
                <a:cubicBezTo>
                  <a:pt x="86" y="87"/>
                  <a:pt x="72" y="100"/>
                  <a:pt x="56" y="106"/>
                </a:cubicBezTo>
                <a:cubicBezTo>
                  <a:pt x="47" y="109"/>
                  <a:pt x="37" y="110"/>
                  <a:pt x="27" y="108"/>
                </a:cubicBezTo>
                <a:cubicBezTo>
                  <a:pt x="17" y="107"/>
                  <a:pt x="8" y="103"/>
                  <a:pt x="0" y="96"/>
                </a:cubicBezTo>
                <a:cubicBezTo>
                  <a:pt x="2" y="105"/>
                  <a:pt x="8" y="113"/>
                  <a:pt x="17" y="117"/>
                </a:cubicBezTo>
                <a:cubicBezTo>
                  <a:pt x="21" y="118"/>
                  <a:pt x="26" y="119"/>
                  <a:pt x="30" y="118"/>
                </a:cubicBezTo>
                <a:cubicBezTo>
                  <a:pt x="36" y="117"/>
                  <a:pt x="42" y="114"/>
                  <a:pt x="47" y="112"/>
                </a:cubicBezTo>
                <a:cubicBezTo>
                  <a:pt x="47" y="112"/>
                  <a:pt x="47" y="112"/>
                  <a:pt x="47" y="112"/>
                </a:cubicBezTo>
                <a:cubicBezTo>
                  <a:pt x="45" y="114"/>
                  <a:pt x="43" y="117"/>
                  <a:pt x="41" y="119"/>
                </a:cubicBezTo>
                <a:cubicBezTo>
                  <a:pt x="39" y="122"/>
                  <a:pt x="38" y="125"/>
                  <a:pt x="37" y="128"/>
                </a:cubicBezTo>
                <a:cubicBezTo>
                  <a:pt x="36" y="136"/>
                  <a:pt x="43" y="141"/>
                  <a:pt x="49" y="139"/>
                </a:cubicBezTo>
                <a:cubicBezTo>
                  <a:pt x="52" y="138"/>
                  <a:pt x="54" y="135"/>
                  <a:pt x="55" y="133"/>
                </a:cubicBezTo>
                <a:cubicBezTo>
                  <a:pt x="57" y="130"/>
                  <a:pt x="58" y="126"/>
                  <a:pt x="58" y="123"/>
                </a:cubicBezTo>
                <a:cubicBezTo>
                  <a:pt x="59" y="120"/>
                  <a:pt x="60" y="117"/>
                  <a:pt x="61" y="114"/>
                </a:cubicBezTo>
                <a:cubicBezTo>
                  <a:pt x="63" y="109"/>
                  <a:pt x="66" y="105"/>
                  <a:pt x="70" y="102"/>
                </a:cubicBezTo>
                <a:cubicBezTo>
                  <a:pt x="71" y="102"/>
                  <a:pt x="71" y="102"/>
                  <a:pt x="71" y="102"/>
                </a:cubicBezTo>
                <a:cubicBezTo>
                  <a:pt x="69" y="105"/>
                  <a:pt x="68" y="107"/>
                  <a:pt x="68" y="110"/>
                </a:cubicBezTo>
                <a:cubicBezTo>
                  <a:pt x="68" y="113"/>
                  <a:pt x="67" y="116"/>
                  <a:pt x="68" y="119"/>
                </a:cubicBezTo>
                <a:cubicBezTo>
                  <a:pt x="69" y="122"/>
                  <a:pt x="70" y="124"/>
                  <a:pt x="72" y="125"/>
                </a:cubicBezTo>
                <a:cubicBezTo>
                  <a:pt x="75" y="126"/>
                  <a:pt x="79" y="124"/>
                  <a:pt x="81" y="122"/>
                </a:cubicBezTo>
                <a:cubicBezTo>
                  <a:pt x="84" y="120"/>
                  <a:pt x="84" y="116"/>
                  <a:pt x="85" y="112"/>
                </a:cubicBezTo>
                <a:cubicBezTo>
                  <a:pt x="85" y="108"/>
                  <a:pt x="85" y="104"/>
                  <a:pt x="86" y="101"/>
                </a:cubicBezTo>
                <a:cubicBezTo>
                  <a:pt x="91" y="92"/>
                  <a:pt x="103" y="91"/>
                  <a:pt x="111" y="94"/>
                </a:cubicBezTo>
                <a:cubicBezTo>
                  <a:pt x="111" y="95"/>
                  <a:pt x="111" y="95"/>
                  <a:pt x="111" y="95"/>
                </a:cubicBezTo>
                <a:cubicBezTo>
                  <a:pt x="105" y="97"/>
                  <a:pt x="98" y="102"/>
                  <a:pt x="96" y="108"/>
                </a:cubicBezTo>
                <a:cubicBezTo>
                  <a:pt x="92" y="121"/>
                  <a:pt x="105" y="129"/>
                  <a:pt x="118" y="119"/>
                </a:cubicBezTo>
                <a:cubicBezTo>
                  <a:pt x="122" y="117"/>
                  <a:pt x="125" y="115"/>
                  <a:pt x="128" y="113"/>
                </a:cubicBezTo>
                <a:cubicBezTo>
                  <a:pt x="131" y="112"/>
                  <a:pt x="133" y="111"/>
                  <a:pt x="136" y="111"/>
                </a:cubicBezTo>
                <a:cubicBezTo>
                  <a:pt x="136" y="111"/>
                  <a:pt x="137" y="110"/>
                  <a:pt x="137" y="111"/>
                </a:cubicBezTo>
                <a:cubicBezTo>
                  <a:pt x="137" y="112"/>
                  <a:pt x="137" y="112"/>
                  <a:pt x="137" y="112"/>
                </a:cubicBezTo>
                <a:cubicBezTo>
                  <a:pt x="138" y="116"/>
                  <a:pt x="142" y="119"/>
                  <a:pt x="147" y="119"/>
                </a:cubicBezTo>
                <a:cubicBezTo>
                  <a:pt x="151" y="119"/>
                  <a:pt x="155" y="116"/>
                  <a:pt x="156" y="112"/>
                </a:cubicBezTo>
                <a:cubicBezTo>
                  <a:pt x="162" y="112"/>
                  <a:pt x="162" y="112"/>
                  <a:pt x="162" y="112"/>
                </a:cubicBezTo>
                <a:cubicBezTo>
                  <a:pt x="163" y="114"/>
                  <a:pt x="164" y="116"/>
                  <a:pt x="166" y="117"/>
                </a:cubicBezTo>
                <a:cubicBezTo>
                  <a:pt x="169" y="120"/>
                  <a:pt x="174" y="121"/>
                  <a:pt x="178" y="121"/>
                </a:cubicBezTo>
                <a:cubicBezTo>
                  <a:pt x="183" y="121"/>
                  <a:pt x="188" y="118"/>
                  <a:pt x="193" y="116"/>
                </a:cubicBezTo>
                <a:cubicBezTo>
                  <a:pt x="197" y="115"/>
                  <a:pt x="200" y="113"/>
                  <a:pt x="204" y="112"/>
                </a:cubicBezTo>
                <a:cubicBezTo>
                  <a:pt x="204" y="112"/>
                  <a:pt x="204" y="112"/>
                  <a:pt x="204" y="112"/>
                </a:cubicBezTo>
                <a:cubicBezTo>
                  <a:pt x="205" y="116"/>
                  <a:pt x="209" y="119"/>
                  <a:pt x="214" y="119"/>
                </a:cubicBezTo>
                <a:cubicBezTo>
                  <a:pt x="218" y="119"/>
                  <a:pt x="222" y="116"/>
                  <a:pt x="223" y="112"/>
                </a:cubicBezTo>
                <a:cubicBezTo>
                  <a:pt x="414" y="112"/>
                  <a:pt x="414" y="112"/>
                  <a:pt x="414" y="112"/>
                </a:cubicBezTo>
                <a:cubicBezTo>
                  <a:pt x="415" y="119"/>
                  <a:pt x="422" y="125"/>
                  <a:pt x="430" y="125"/>
                </a:cubicBezTo>
                <a:cubicBezTo>
                  <a:pt x="438" y="125"/>
                  <a:pt x="444" y="119"/>
                  <a:pt x="445" y="112"/>
                </a:cubicBezTo>
                <a:cubicBezTo>
                  <a:pt x="461" y="112"/>
                  <a:pt x="461" y="112"/>
                  <a:pt x="461" y="112"/>
                </a:cubicBezTo>
                <a:cubicBezTo>
                  <a:pt x="461" y="114"/>
                  <a:pt x="463" y="116"/>
                  <a:pt x="465" y="117"/>
                </a:cubicBezTo>
                <a:cubicBezTo>
                  <a:pt x="468" y="119"/>
                  <a:pt x="471" y="118"/>
                  <a:pt x="474" y="117"/>
                </a:cubicBezTo>
                <a:cubicBezTo>
                  <a:pt x="477" y="116"/>
                  <a:pt x="480" y="115"/>
                  <a:pt x="483" y="113"/>
                </a:cubicBezTo>
                <a:cubicBezTo>
                  <a:pt x="486" y="111"/>
                  <a:pt x="488" y="110"/>
                  <a:pt x="491" y="108"/>
                </a:cubicBezTo>
                <a:cubicBezTo>
                  <a:pt x="496" y="107"/>
                  <a:pt x="501" y="107"/>
                  <a:pt x="506" y="107"/>
                </a:cubicBezTo>
                <a:cubicBezTo>
                  <a:pt x="506" y="108"/>
                  <a:pt x="506" y="108"/>
                  <a:pt x="506" y="108"/>
                </a:cubicBezTo>
                <a:cubicBezTo>
                  <a:pt x="504" y="108"/>
                  <a:pt x="501" y="110"/>
                  <a:pt x="499" y="111"/>
                </a:cubicBezTo>
                <a:cubicBezTo>
                  <a:pt x="496" y="113"/>
                  <a:pt x="494" y="115"/>
                  <a:pt x="492" y="117"/>
                </a:cubicBezTo>
                <a:cubicBezTo>
                  <a:pt x="491" y="119"/>
                  <a:pt x="490" y="122"/>
                  <a:pt x="491" y="125"/>
                </a:cubicBezTo>
                <a:cubicBezTo>
                  <a:pt x="492" y="127"/>
                  <a:pt x="496" y="129"/>
                  <a:pt x="499" y="129"/>
                </a:cubicBezTo>
                <a:cubicBezTo>
                  <a:pt x="503" y="129"/>
                  <a:pt x="506" y="127"/>
                  <a:pt x="509" y="125"/>
                </a:cubicBezTo>
                <a:cubicBezTo>
                  <a:pt x="512" y="122"/>
                  <a:pt x="515" y="119"/>
                  <a:pt x="518" y="118"/>
                </a:cubicBezTo>
                <a:cubicBezTo>
                  <a:pt x="528" y="115"/>
                  <a:pt x="536" y="124"/>
                  <a:pt x="540" y="132"/>
                </a:cubicBezTo>
                <a:cubicBezTo>
                  <a:pt x="540" y="132"/>
                  <a:pt x="540" y="132"/>
                  <a:pt x="540" y="132"/>
                </a:cubicBezTo>
                <a:cubicBezTo>
                  <a:pt x="534" y="129"/>
                  <a:pt x="526" y="127"/>
                  <a:pt x="520" y="130"/>
                </a:cubicBezTo>
                <a:cubicBezTo>
                  <a:pt x="508" y="136"/>
                  <a:pt x="510" y="151"/>
                  <a:pt x="527" y="154"/>
                </a:cubicBezTo>
                <a:cubicBezTo>
                  <a:pt x="530" y="155"/>
                  <a:pt x="535" y="156"/>
                  <a:pt x="538" y="157"/>
                </a:cubicBezTo>
                <a:cubicBezTo>
                  <a:pt x="541" y="158"/>
                  <a:pt x="543" y="159"/>
                  <a:pt x="545" y="161"/>
                </a:cubicBezTo>
                <a:cubicBezTo>
                  <a:pt x="547" y="162"/>
                  <a:pt x="548" y="164"/>
                  <a:pt x="549" y="166"/>
                </a:cubicBezTo>
                <a:cubicBezTo>
                  <a:pt x="551" y="158"/>
                  <a:pt x="551" y="150"/>
                  <a:pt x="550" y="143"/>
                </a:cubicBezTo>
                <a:cubicBezTo>
                  <a:pt x="549" y="135"/>
                  <a:pt x="545" y="127"/>
                  <a:pt x="540" y="121"/>
                </a:cubicBezTo>
                <a:cubicBezTo>
                  <a:pt x="528" y="108"/>
                  <a:pt x="509" y="107"/>
                  <a:pt x="494" y="99"/>
                </a:cubicBezTo>
                <a:cubicBezTo>
                  <a:pt x="485" y="95"/>
                  <a:pt x="477" y="88"/>
                  <a:pt x="472" y="80"/>
                </a:cubicBezTo>
                <a:cubicBezTo>
                  <a:pt x="466" y="72"/>
                  <a:pt x="462" y="62"/>
                  <a:pt x="462" y="52"/>
                </a:cubicBezTo>
                <a:cubicBezTo>
                  <a:pt x="457" y="60"/>
                  <a:pt x="455" y="70"/>
                  <a:pt x="459" y="78"/>
                </a:cubicBezTo>
                <a:cubicBezTo>
                  <a:pt x="461" y="83"/>
                  <a:pt x="464" y="86"/>
                  <a:pt x="467" y="89"/>
                </a:cubicBezTo>
                <a:cubicBezTo>
                  <a:pt x="472" y="93"/>
                  <a:pt x="478" y="95"/>
                  <a:pt x="483" y="97"/>
                </a:cubicBezTo>
                <a:cubicBezTo>
                  <a:pt x="483" y="97"/>
                  <a:pt x="483" y="97"/>
                  <a:pt x="483" y="97"/>
                </a:cubicBezTo>
                <a:cubicBezTo>
                  <a:pt x="480" y="97"/>
                  <a:pt x="477" y="97"/>
                  <a:pt x="474" y="98"/>
                </a:cubicBezTo>
                <a:cubicBezTo>
                  <a:pt x="470" y="98"/>
                  <a:pt x="467" y="99"/>
                  <a:pt x="464" y="101"/>
                </a:cubicBezTo>
                <a:cubicBezTo>
                  <a:pt x="462" y="103"/>
                  <a:pt x="461" y="105"/>
                  <a:pt x="461" y="107"/>
                </a:cubicBezTo>
                <a:cubicBezTo>
                  <a:pt x="445" y="107"/>
                  <a:pt x="445" y="107"/>
                  <a:pt x="445" y="107"/>
                </a:cubicBezTo>
                <a:cubicBezTo>
                  <a:pt x="445" y="107"/>
                  <a:pt x="445" y="106"/>
                  <a:pt x="445" y="105"/>
                </a:cubicBezTo>
                <a:cubicBezTo>
                  <a:pt x="443" y="99"/>
                  <a:pt x="437" y="94"/>
                  <a:pt x="430" y="94"/>
                </a:cubicBezTo>
                <a:cubicBezTo>
                  <a:pt x="422" y="94"/>
                  <a:pt x="416" y="99"/>
                  <a:pt x="414" y="105"/>
                </a:cubicBezTo>
                <a:cubicBezTo>
                  <a:pt x="414" y="106"/>
                  <a:pt x="414" y="107"/>
                  <a:pt x="414" y="107"/>
                </a:cubicBezTo>
                <a:cubicBezTo>
                  <a:pt x="223" y="107"/>
                  <a:pt x="223" y="107"/>
                  <a:pt x="223" y="107"/>
                </a:cubicBezTo>
                <a:cubicBezTo>
                  <a:pt x="222" y="103"/>
                  <a:pt x="218" y="100"/>
                  <a:pt x="214" y="100"/>
                </a:cubicBezTo>
                <a:cubicBezTo>
                  <a:pt x="209" y="100"/>
                  <a:pt x="205" y="103"/>
                  <a:pt x="204" y="107"/>
                </a:cubicBezTo>
                <a:cubicBezTo>
                  <a:pt x="204" y="107"/>
                  <a:pt x="204" y="107"/>
                  <a:pt x="204" y="107"/>
                </a:cubicBezTo>
                <a:cubicBezTo>
                  <a:pt x="200" y="106"/>
                  <a:pt x="197" y="104"/>
                  <a:pt x="193" y="103"/>
                </a:cubicBezTo>
                <a:cubicBezTo>
                  <a:pt x="188" y="100"/>
                  <a:pt x="183" y="98"/>
                  <a:pt x="178" y="98"/>
                </a:cubicBezTo>
                <a:cubicBezTo>
                  <a:pt x="174" y="98"/>
                  <a:pt x="169" y="99"/>
                  <a:pt x="166" y="102"/>
                </a:cubicBezTo>
                <a:cubicBezTo>
                  <a:pt x="165" y="103"/>
                  <a:pt x="163" y="105"/>
                  <a:pt x="162" y="107"/>
                </a:cubicBezTo>
                <a:cubicBezTo>
                  <a:pt x="156" y="107"/>
                  <a:pt x="156" y="107"/>
                  <a:pt x="156" y="107"/>
                </a:cubicBezTo>
                <a:cubicBezTo>
                  <a:pt x="155" y="103"/>
                  <a:pt x="151" y="100"/>
                  <a:pt x="147" y="100"/>
                </a:cubicBezTo>
                <a:cubicBezTo>
                  <a:pt x="143" y="100"/>
                  <a:pt x="139" y="102"/>
                  <a:pt x="138" y="105"/>
                </a:cubicBezTo>
                <a:cubicBezTo>
                  <a:pt x="134" y="101"/>
                  <a:pt x="131" y="97"/>
                  <a:pt x="126" y="94"/>
                </a:cubicBezTo>
                <a:close/>
                <a:moveTo>
                  <a:pt x="634" y="202"/>
                </a:moveTo>
                <a:cubicBezTo>
                  <a:pt x="632" y="197"/>
                  <a:pt x="629" y="191"/>
                  <a:pt x="628" y="186"/>
                </a:cubicBezTo>
                <a:cubicBezTo>
                  <a:pt x="626" y="191"/>
                  <a:pt x="623" y="197"/>
                  <a:pt x="621" y="202"/>
                </a:cubicBezTo>
                <a:cubicBezTo>
                  <a:pt x="619" y="207"/>
                  <a:pt x="616" y="212"/>
                  <a:pt x="616" y="218"/>
                </a:cubicBezTo>
                <a:cubicBezTo>
                  <a:pt x="616" y="222"/>
                  <a:pt x="617" y="226"/>
                  <a:pt x="620" y="229"/>
                </a:cubicBezTo>
                <a:cubicBezTo>
                  <a:pt x="622" y="231"/>
                  <a:pt x="625" y="233"/>
                  <a:pt x="628" y="234"/>
                </a:cubicBezTo>
                <a:cubicBezTo>
                  <a:pt x="631" y="233"/>
                  <a:pt x="633" y="231"/>
                  <a:pt x="635" y="229"/>
                </a:cubicBezTo>
                <a:cubicBezTo>
                  <a:pt x="638" y="226"/>
                  <a:pt x="639" y="222"/>
                  <a:pt x="639" y="218"/>
                </a:cubicBezTo>
                <a:cubicBezTo>
                  <a:pt x="639" y="212"/>
                  <a:pt x="637" y="207"/>
                  <a:pt x="634" y="202"/>
                </a:cubicBezTo>
                <a:close/>
                <a:moveTo>
                  <a:pt x="621" y="50"/>
                </a:moveTo>
                <a:cubicBezTo>
                  <a:pt x="623" y="55"/>
                  <a:pt x="626" y="61"/>
                  <a:pt x="628" y="67"/>
                </a:cubicBezTo>
                <a:cubicBezTo>
                  <a:pt x="629" y="61"/>
                  <a:pt x="632" y="55"/>
                  <a:pt x="634" y="50"/>
                </a:cubicBezTo>
                <a:cubicBezTo>
                  <a:pt x="637" y="45"/>
                  <a:pt x="639" y="40"/>
                  <a:pt x="639" y="35"/>
                </a:cubicBezTo>
                <a:cubicBezTo>
                  <a:pt x="639" y="30"/>
                  <a:pt x="638" y="26"/>
                  <a:pt x="635" y="23"/>
                </a:cubicBezTo>
                <a:cubicBezTo>
                  <a:pt x="633" y="21"/>
                  <a:pt x="631" y="19"/>
                  <a:pt x="628" y="18"/>
                </a:cubicBezTo>
                <a:cubicBezTo>
                  <a:pt x="625" y="19"/>
                  <a:pt x="622" y="21"/>
                  <a:pt x="620" y="23"/>
                </a:cubicBezTo>
                <a:cubicBezTo>
                  <a:pt x="617" y="26"/>
                  <a:pt x="616" y="30"/>
                  <a:pt x="616" y="35"/>
                </a:cubicBezTo>
                <a:cubicBezTo>
                  <a:pt x="616" y="40"/>
                  <a:pt x="619" y="45"/>
                  <a:pt x="621" y="50"/>
                </a:cubicBezTo>
                <a:close/>
                <a:moveTo>
                  <a:pt x="586" y="94"/>
                </a:moveTo>
                <a:cubicBezTo>
                  <a:pt x="578" y="106"/>
                  <a:pt x="597" y="112"/>
                  <a:pt x="605" y="117"/>
                </a:cubicBezTo>
                <a:cubicBezTo>
                  <a:pt x="622" y="128"/>
                  <a:pt x="623" y="144"/>
                  <a:pt x="610" y="161"/>
                </a:cubicBezTo>
                <a:cubicBezTo>
                  <a:pt x="621" y="157"/>
                  <a:pt x="626" y="141"/>
                  <a:pt x="628" y="129"/>
                </a:cubicBezTo>
                <a:cubicBezTo>
                  <a:pt x="629" y="141"/>
                  <a:pt x="634" y="157"/>
                  <a:pt x="646" y="161"/>
                </a:cubicBezTo>
                <a:cubicBezTo>
                  <a:pt x="633" y="144"/>
                  <a:pt x="633" y="128"/>
                  <a:pt x="651" y="117"/>
                </a:cubicBezTo>
                <a:cubicBezTo>
                  <a:pt x="658" y="112"/>
                  <a:pt x="677" y="106"/>
                  <a:pt x="669" y="94"/>
                </a:cubicBezTo>
                <a:cubicBezTo>
                  <a:pt x="664" y="87"/>
                  <a:pt x="652" y="87"/>
                  <a:pt x="649" y="96"/>
                </a:cubicBezTo>
                <a:cubicBezTo>
                  <a:pt x="648" y="98"/>
                  <a:pt x="646" y="99"/>
                  <a:pt x="646" y="98"/>
                </a:cubicBezTo>
                <a:cubicBezTo>
                  <a:pt x="649" y="83"/>
                  <a:pt x="657" y="71"/>
                  <a:pt x="669" y="62"/>
                </a:cubicBezTo>
                <a:cubicBezTo>
                  <a:pt x="690" y="45"/>
                  <a:pt x="703" y="62"/>
                  <a:pt x="697" y="69"/>
                </a:cubicBezTo>
                <a:cubicBezTo>
                  <a:pt x="696" y="69"/>
                  <a:pt x="695" y="70"/>
                  <a:pt x="694" y="69"/>
                </a:cubicBezTo>
                <a:cubicBezTo>
                  <a:pt x="692" y="67"/>
                  <a:pt x="689" y="66"/>
                  <a:pt x="687" y="67"/>
                </a:cubicBezTo>
                <a:cubicBezTo>
                  <a:pt x="683" y="69"/>
                  <a:pt x="681" y="73"/>
                  <a:pt x="683" y="76"/>
                </a:cubicBezTo>
                <a:cubicBezTo>
                  <a:pt x="685" y="84"/>
                  <a:pt x="695" y="83"/>
                  <a:pt x="701" y="79"/>
                </a:cubicBezTo>
                <a:cubicBezTo>
                  <a:pt x="707" y="75"/>
                  <a:pt x="710" y="69"/>
                  <a:pt x="710" y="63"/>
                </a:cubicBezTo>
                <a:cubicBezTo>
                  <a:pt x="711" y="52"/>
                  <a:pt x="699" y="44"/>
                  <a:pt x="688" y="45"/>
                </a:cubicBezTo>
                <a:cubicBezTo>
                  <a:pt x="677" y="46"/>
                  <a:pt x="667" y="54"/>
                  <a:pt x="659" y="61"/>
                </a:cubicBezTo>
                <a:cubicBezTo>
                  <a:pt x="657" y="62"/>
                  <a:pt x="659" y="59"/>
                  <a:pt x="659" y="59"/>
                </a:cubicBezTo>
                <a:cubicBezTo>
                  <a:pt x="667" y="50"/>
                  <a:pt x="674" y="40"/>
                  <a:pt x="673" y="28"/>
                </a:cubicBezTo>
                <a:cubicBezTo>
                  <a:pt x="672" y="8"/>
                  <a:pt x="645" y="0"/>
                  <a:pt x="628" y="1"/>
                </a:cubicBezTo>
                <a:cubicBezTo>
                  <a:pt x="611" y="0"/>
                  <a:pt x="583" y="8"/>
                  <a:pt x="582" y="28"/>
                </a:cubicBezTo>
                <a:cubicBezTo>
                  <a:pt x="581" y="40"/>
                  <a:pt x="589" y="50"/>
                  <a:pt x="596" y="59"/>
                </a:cubicBezTo>
                <a:cubicBezTo>
                  <a:pt x="596" y="59"/>
                  <a:pt x="598" y="62"/>
                  <a:pt x="597" y="61"/>
                </a:cubicBezTo>
                <a:cubicBezTo>
                  <a:pt x="588" y="54"/>
                  <a:pt x="578" y="46"/>
                  <a:pt x="567" y="45"/>
                </a:cubicBezTo>
                <a:cubicBezTo>
                  <a:pt x="557" y="44"/>
                  <a:pt x="545" y="52"/>
                  <a:pt x="545" y="63"/>
                </a:cubicBezTo>
                <a:cubicBezTo>
                  <a:pt x="545" y="69"/>
                  <a:pt x="549" y="75"/>
                  <a:pt x="554" y="79"/>
                </a:cubicBezTo>
                <a:cubicBezTo>
                  <a:pt x="560" y="83"/>
                  <a:pt x="570" y="84"/>
                  <a:pt x="573" y="76"/>
                </a:cubicBezTo>
                <a:cubicBezTo>
                  <a:pt x="574" y="73"/>
                  <a:pt x="572" y="69"/>
                  <a:pt x="569" y="67"/>
                </a:cubicBezTo>
                <a:cubicBezTo>
                  <a:pt x="566" y="66"/>
                  <a:pt x="563" y="67"/>
                  <a:pt x="561" y="69"/>
                </a:cubicBezTo>
                <a:cubicBezTo>
                  <a:pt x="561" y="70"/>
                  <a:pt x="559" y="69"/>
                  <a:pt x="559" y="69"/>
                </a:cubicBezTo>
                <a:cubicBezTo>
                  <a:pt x="552" y="62"/>
                  <a:pt x="566" y="45"/>
                  <a:pt x="586" y="62"/>
                </a:cubicBezTo>
                <a:cubicBezTo>
                  <a:pt x="598" y="71"/>
                  <a:pt x="606" y="83"/>
                  <a:pt x="609" y="98"/>
                </a:cubicBezTo>
                <a:cubicBezTo>
                  <a:pt x="610" y="99"/>
                  <a:pt x="607" y="98"/>
                  <a:pt x="607" y="96"/>
                </a:cubicBezTo>
                <a:cubicBezTo>
                  <a:pt x="603" y="87"/>
                  <a:pt x="591" y="87"/>
                  <a:pt x="586" y="94"/>
                </a:cubicBezTo>
                <a:close/>
                <a:moveTo>
                  <a:pt x="611" y="73"/>
                </a:moveTo>
                <a:cubicBezTo>
                  <a:pt x="606" y="62"/>
                  <a:pt x="601" y="51"/>
                  <a:pt x="600" y="39"/>
                </a:cubicBezTo>
                <a:cubicBezTo>
                  <a:pt x="600" y="22"/>
                  <a:pt x="611" y="6"/>
                  <a:pt x="628" y="2"/>
                </a:cubicBezTo>
                <a:cubicBezTo>
                  <a:pt x="645" y="6"/>
                  <a:pt x="656" y="22"/>
                  <a:pt x="655" y="39"/>
                </a:cubicBezTo>
                <a:cubicBezTo>
                  <a:pt x="654" y="51"/>
                  <a:pt x="649" y="62"/>
                  <a:pt x="645" y="73"/>
                </a:cubicBezTo>
                <a:cubicBezTo>
                  <a:pt x="638" y="88"/>
                  <a:pt x="629" y="103"/>
                  <a:pt x="628" y="121"/>
                </a:cubicBezTo>
                <a:cubicBezTo>
                  <a:pt x="626" y="103"/>
                  <a:pt x="618" y="88"/>
                  <a:pt x="611" y="73"/>
                </a:cubicBezTo>
                <a:close/>
                <a:moveTo>
                  <a:pt x="518" y="91"/>
                </a:moveTo>
                <a:cubicBezTo>
                  <a:pt x="526" y="87"/>
                  <a:pt x="536" y="87"/>
                  <a:pt x="544" y="93"/>
                </a:cubicBezTo>
                <a:cubicBezTo>
                  <a:pt x="548" y="96"/>
                  <a:pt x="551" y="99"/>
                  <a:pt x="553" y="103"/>
                </a:cubicBezTo>
                <a:cubicBezTo>
                  <a:pt x="555" y="109"/>
                  <a:pt x="556" y="115"/>
                  <a:pt x="557" y="121"/>
                </a:cubicBezTo>
                <a:cubicBezTo>
                  <a:pt x="557" y="121"/>
                  <a:pt x="557" y="121"/>
                  <a:pt x="557" y="121"/>
                </a:cubicBezTo>
                <a:cubicBezTo>
                  <a:pt x="558" y="117"/>
                  <a:pt x="559" y="114"/>
                  <a:pt x="560" y="112"/>
                </a:cubicBezTo>
                <a:cubicBezTo>
                  <a:pt x="561" y="108"/>
                  <a:pt x="563" y="105"/>
                  <a:pt x="565" y="103"/>
                </a:cubicBezTo>
                <a:cubicBezTo>
                  <a:pt x="571" y="98"/>
                  <a:pt x="579" y="101"/>
                  <a:pt x="581" y="107"/>
                </a:cubicBezTo>
                <a:cubicBezTo>
                  <a:pt x="581" y="110"/>
                  <a:pt x="580" y="113"/>
                  <a:pt x="579" y="116"/>
                </a:cubicBezTo>
                <a:cubicBezTo>
                  <a:pt x="577" y="118"/>
                  <a:pt x="575" y="121"/>
                  <a:pt x="573" y="123"/>
                </a:cubicBezTo>
                <a:cubicBezTo>
                  <a:pt x="571" y="126"/>
                  <a:pt x="568" y="128"/>
                  <a:pt x="566" y="131"/>
                </a:cubicBezTo>
                <a:cubicBezTo>
                  <a:pt x="564" y="135"/>
                  <a:pt x="563" y="140"/>
                  <a:pt x="562" y="145"/>
                </a:cubicBezTo>
                <a:cubicBezTo>
                  <a:pt x="563" y="145"/>
                  <a:pt x="563" y="145"/>
                  <a:pt x="563" y="145"/>
                </a:cubicBezTo>
                <a:cubicBezTo>
                  <a:pt x="564" y="143"/>
                  <a:pt x="566" y="141"/>
                  <a:pt x="568" y="139"/>
                </a:cubicBezTo>
                <a:cubicBezTo>
                  <a:pt x="570" y="137"/>
                  <a:pt x="572" y="135"/>
                  <a:pt x="575" y="134"/>
                </a:cubicBezTo>
                <a:cubicBezTo>
                  <a:pt x="577" y="133"/>
                  <a:pt x="580" y="132"/>
                  <a:pt x="582" y="134"/>
                </a:cubicBezTo>
                <a:cubicBezTo>
                  <a:pt x="585" y="136"/>
                  <a:pt x="586" y="140"/>
                  <a:pt x="585" y="143"/>
                </a:cubicBezTo>
                <a:cubicBezTo>
                  <a:pt x="585" y="147"/>
                  <a:pt x="581" y="149"/>
                  <a:pt x="579" y="151"/>
                </a:cubicBezTo>
                <a:cubicBezTo>
                  <a:pt x="576" y="154"/>
                  <a:pt x="572" y="156"/>
                  <a:pt x="570" y="159"/>
                </a:cubicBezTo>
                <a:cubicBezTo>
                  <a:pt x="565" y="168"/>
                  <a:pt x="572" y="178"/>
                  <a:pt x="579" y="184"/>
                </a:cubicBezTo>
                <a:cubicBezTo>
                  <a:pt x="579" y="183"/>
                  <a:pt x="579" y="183"/>
                  <a:pt x="579" y="183"/>
                </a:cubicBezTo>
                <a:cubicBezTo>
                  <a:pt x="578" y="177"/>
                  <a:pt x="577" y="168"/>
                  <a:pt x="582" y="163"/>
                </a:cubicBezTo>
                <a:cubicBezTo>
                  <a:pt x="590" y="153"/>
                  <a:pt x="604" y="158"/>
                  <a:pt x="604" y="175"/>
                </a:cubicBezTo>
                <a:cubicBezTo>
                  <a:pt x="604" y="179"/>
                  <a:pt x="603" y="183"/>
                  <a:pt x="604" y="187"/>
                </a:cubicBezTo>
                <a:cubicBezTo>
                  <a:pt x="604" y="190"/>
                  <a:pt x="605" y="192"/>
                  <a:pt x="606" y="194"/>
                </a:cubicBezTo>
                <a:cubicBezTo>
                  <a:pt x="608" y="196"/>
                  <a:pt x="609" y="198"/>
                  <a:pt x="611" y="199"/>
                </a:cubicBezTo>
                <a:cubicBezTo>
                  <a:pt x="603" y="199"/>
                  <a:pt x="595" y="199"/>
                  <a:pt x="588" y="196"/>
                </a:cubicBezTo>
                <a:cubicBezTo>
                  <a:pt x="580" y="193"/>
                  <a:pt x="574" y="188"/>
                  <a:pt x="569" y="181"/>
                </a:cubicBezTo>
                <a:cubicBezTo>
                  <a:pt x="559" y="167"/>
                  <a:pt x="562" y="148"/>
                  <a:pt x="557" y="131"/>
                </a:cubicBezTo>
                <a:cubicBezTo>
                  <a:pt x="555" y="122"/>
                  <a:pt x="550" y="113"/>
                  <a:pt x="543" y="106"/>
                </a:cubicBezTo>
                <a:cubicBezTo>
                  <a:pt x="536" y="99"/>
                  <a:pt x="528" y="93"/>
                  <a:pt x="518" y="91"/>
                </a:cubicBezTo>
                <a:close/>
                <a:moveTo>
                  <a:pt x="737" y="91"/>
                </a:moveTo>
                <a:cubicBezTo>
                  <a:pt x="729" y="87"/>
                  <a:pt x="719" y="87"/>
                  <a:pt x="711" y="93"/>
                </a:cubicBezTo>
                <a:cubicBezTo>
                  <a:pt x="708" y="96"/>
                  <a:pt x="705" y="99"/>
                  <a:pt x="703" y="103"/>
                </a:cubicBezTo>
                <a:cubicBezTo>
                  <a:pt x="700" y="109"/>
                  <a:pt x="699" y="115"/>
                  <a:pt x="699" y="121"/>
                </a:cubicBezTo>
                <a:cubicBezTo>
                  <a:pt x="698" y="121"/>
                  <a:pt x="698" y="121"/>
                  <a:pt x="698" y="121"/>
                </a:cubicBezTo>
                <a:cubicBezTo>
                  <a:pt x="698" y="117"/>
                  <a:pt x="697" y="114"/>
                  <a:pt x="695" y="112"/>
                </a:cubicBezTo>
                <a:cubicBezTo>
                  <a:pt x="694" y="108"/>
                  <a:pt x="692" y="105"/>
                  <a:pt x="690" y="103"/>
                </a:cubicBezTo>
                <a:cubicBezTo>
                  <a:pt x="685" y="98"/>
                  <a:pt x="676" y="101"/>
                  <a:pt x="675" y="107"/>
                </a:cubicBezTo>
                <a:cubicBezTo>
                  <a:pt x="674" y="110"/>
                  <a:pt x="675" y="113"/>
                  <a:pt x="676" y="116"/>
                </a:cubicBezTo>
                <a:cubicBezTo>
                  <a:pt x="678" y="118"/>
                  <a:pt x="680" y="121"/>
                  <a:pt x="683" y="123"/>
                </a:cubicBezTo>
                <a:cubicBezTo>
                  <a:pt x="685" y="126"/>
                  <a:pt x="687" y="128"/>
                  <a:pt x="689" y="131"/>
                </a:cubicBezTo>
                <a:cubicBezTo>
                  <a:pt x="692" y="135"/>
                  <a:pt x="693" y="140"/>
                  <a:pt x="693" y="145"/>
                </a:cubicBezTo>
                <a:cubicBezTo>
                  <a:pt x="693" y="145"/>
                  <a:pt x="693" y="145"/>
                  <a:pt x="693" y="145"/>
                </a:cubicBezTo>
                <a:cubicBezTo>
                  <a:pt x="692" y="143"/>
                  <a:pt x="690" y="141"/>
                  <a:pt x="688" y="139"/>
                </a:cubicBezTo>
                <a:cubicBezTo>
                  <a:pt x="686" y="137"/>
                  <a:pt x="683" y="135"/>
                  <a:pt x="680" y="134"/>
                </a:cubicBezTo>
                <a:cubicBezTo>
                  <a:pt x="678" y="133"/>
                  <a:pt x="675" y="132"/>
                  <a:pt x="673" y="134"/>
                </a:cubicBezTo>
                <a:cubicBezTo>
                  <a:pt x="670" y="136"/>
                  <a:pt x="670" y="140"/>
                  <a:pt x="670" y="143"/>
                </a:cubicBezTo>
                <a:cubicBezTo>
                  <a:pt x="671" y="147"/>
                  <a:pt x="674" y="149"/>
                  <a:pt x="677" y="151"/>
                </a:cubicBezTo>
                <a:cubicBezTo>
                  <a:pt x="680" y="154"/>
                  <a:pt x="683" y="156"/>
                  <a:pt x="685" y="159"/>
                </a:cubicBezTo>
                <a:cubicBezTo>
                  <a:pt x="690" y="168"/>
                  <a:pt x="683" y="178"/>
                  <a:pt x="676" y="184"/>
                </a:cubicBezTo>
                <a:cubicBezTo>
                  <a:pt x="676" y="183"/>
                  <a:pt x="676" y="183"/>
                  <a:pt x="676" y="183"/>
                </a:cubicBezTo>
                <a:cubicBezTo>
                  <a:pt x="678" y="177"/>
                  <a:pt x="678" y="168"/>
                  <a:pt x="674" y="163"/>
                </a:cubicBezTo>
                <a:cubicBezTo>
                  <a:pt x="665" y="153"/>
                  <a:pt x="652" y="158"/>
                  <a:pt x="651" y="175"/>
                </a:cubicBezTo>
                <a:cubicBezTo>
                  <a:pt x="651" y="179"/>
                  <a:pt x="652" y="183"/>
                  <a:pt x="651" y="187"/>
                </a:cubicBezTo>
                <a:cubicBezTo>
                  <a:pt x="651" y="190"/>
                  <a:pt x="650" y="192"/>
                  <a:pt x="649" y="194"/>
                </a:cubicBezTo>
                <a:cubicBezTo>
                  <a:pt x="648" y="196"/>
                  <a:pt x="646" y="198"/>
                  <a:pt x="644" y="199"/>
                </a:cubicBezTo>
                <a:cubicBezTo>
                  <a:pt x="652" y="199"/>
                  <a:pt x="660" y="199"/>
                  <a:pt x="668" y="196"/>
                </a:cubicBezTo>
                <a:cubicBezTo>
                  <a:pt x="675" y="193"/>
                  <a:pt x="682" y="188"/>
                  <a:pt x="686" y="181"/>
                </a:cubicBezTo>
                <a:cubicBezTo>
                  <a:pt x="697" y="167"/>
                  <a:pt x="694" y="148"/>
                  <a:pt x="698" y="131"/>
                </a:cubicBezTo>
                <a:cubicBezTo>
                  <a:pt x="701" y="122"/>
                  <a:pt x="706" y="113"/>
                  <a:pt x="712" y="106"/>
                </a:cubicBezTo>
                <a:cubicBezTo>
                  <a:pt x="719" y="99"/>
                  <a:pt x="728" y="93"/>
                  <a:pt x="737" y="91"/>
                </a:cubicBezTo>
                <a:close/>
              </a:path>
            </a:pathLst>
          </a:custGeom>
          <a:solidFill>
            <a:schemeClr val="tx1">
              <a:alpha val="8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9" name="组合 4"/>
          <p:cNvGrpSpPr/>
          <p:nvPr/>
        </p:nvGrpSpPr>
        <p:grpSpPr>
          <a:xfrm>
            <a:off x="5739671" y="1305756"/>
            <a:ext cx="3239145" cy="80465"/>
            <a:chOff x="5108253" y="1177442"/>
            <a:chExt cx="1975492" cy="49074"/>
          </a:xfrm>
        </p:grpSpPr>
        <p:cxnSp>
          <p:nvCxnSpPr>
            <p:cNvPr id="41" name="直接连接符 5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6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슬라이드 번호 개체 틀 1">
            <a:extLst>
              <a:ext uri="{FF2B5EF4-FFF2-40B4-BE49-F238E27FC236}">
                <a16:creationId xmlns:a16="http://schemas.microsoft.com/office/drawing/2014/main" id="{EE3270E1-61EF-2F5F-F71C-FCC4CE702DD2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48340E-56AC-404E-88C3-AE83BE1AE08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FE46B6-7266-02FF-2FEA-2CC22988A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972" y="2171616"/>
            <a:ext cx="4530223" cy="448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F8C0EE-1A30-3D04-E929-474005990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506" y="2139732"/>
            <a:ext cx="4023916" cy="459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4F8AE7-C297-436B-99CC-5CC4E0234E86}"/>
              </a:ext>
            </a:extLst>
          </p:cNvPr>
          <p:cNvSpPr/>
          <p:nvPr/>
        </p:nvSpPr>
        <p:spPr>
          <a:xfrm>
            <a:off x="7975506" y="5978939"/>
            <a:ext cx="4072822" cy="79983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62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</TotalTime>
  <Words>730</Words>
  <Application>Microsoft Office PowerPoint</Application>
  <PresentationFormat>Widescreen</PresentationFormat>
  <Paragraphs>149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宋体</vt:lpstr>
      <vt:lpstr>Arial</vt:lpstr>
      <vt:lpstr>Calibri</vt:lpstr>
      <vt:lpstr>Cambria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www.pptbz.com</dc:creator>
  <cp:lastModifiedBy>Joe Mahoney</cp:lastModifiedBy>
  <cp:revision>433</cp:revision>
  <dcterms:created xsi:type="dcterms:W3CDTF">2014-08-07T06:03:15Z</dcterms:created>
  <dcterms:modified xsi:type="dcterms:W3CDTF">2024-01-31T02:33:11Z</dcterms:modified>
</cp:coreProperties>
</file>